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p:sldMasterIdLst>
    <p:sldMasterId id="2147483648" r:id="rId1"/>
  </p:sldMasterIdLst>
  <p:notesMasterIdLst>
    <p:notesMasterId r:id="rId50"/>
  </p:notesMasterIdLst>
  <p:sldIdLst>
    <p:sldId id="257" r:id="rId2"/>
    <p:sldId id="259" r:id="rId3"/>
    <p:sldId id="260" r:id="rId4"/>
    <p:sldId id="299" r:id="rId5"/>
    <p:sldId id="262" r:id="rId6"/>
    <p:sldId id="263" r:id="rId7"/>
    <p:sldId id="264" r:id="rId8"/>
    <p:sldId id="307" r:id="rId9"/>
    <p:sldId id="265" r:id="rId10"/>
    <p:sldId id="266" r:id="rId11"/>
    <p:sldId id="267" r:id="rId12"/>
    <p:sldId id="270" r:id="rId13"/>
    <p:sldId id="272" r:id="rId14"/>
    <p:sldId id="271" r:id="rId15"/>
    <p:sldId id="273" r:id="rId16"/>
    <p:sldId id="300" r:id="rId17"/>
    <p:sldId id="274" r:id="rId18"/>
    <p:sldId id="275" r:id="rId19"/>
    <p:sldId id="308" r:id="rId20"/>
    <p:sldId id="309" r:id="rId21"/>
    <p:sldId id="310" r:id="rId22"/>
    <p:sldId id="279" r:id="rId23"/>
    <p:sldId id="280" r:id="rId24"/>
    <p:sldId id="311" r:id="rId25"/>
    <p:sldId id="312" r:id="rId26"/>
    <p:sldId id="313" r:id="rId27"/>
    <p:sldId id="314" r:id="rId28"/>
    <p:sldId id="315" r:id="rId29"/>
    <p:sldId id="317" r:id="rId30"/>
    <p:sldId id="303" r:id="rId31"/>
    <p:sldId id="316" r:id="rId32"/>
    <p:sldId id="284" r:id="rId33"/>
    <p:sldId id="285" r:id="rId34"/>
    <p:sldId id="286" r:id="rId35"/>
    <p:sldId id="287" r:id="rId36"/>
    <p:sldId id="288" r:id="rId37"/>
    <p:sldId id="302" r:id="rId38"/>
    <p:sldId id="289" r:id="rId39"/>
    <p:sldId id="291" r:id="rId40"/>
    <p:sldId id="290" r:id="rId41"/>
    <p:sldId id="294" r:id="rId42"/>
    <p:sldId id="301" r:id="rId43"/>
    <p:sldId id="295" r:id="rId44"/>
    <p:sldId id="296" r:id="rId45"/>
    <p:sldId id="298" r:id="rId46"/>
    <p:sldId id="304" r:id="rId47"/>
    <p:sldId id="305" r:id="rId48"/>
    <p:sldId id="306" r:id="rId49"/>
  </p:sldIdLst>
  <p:sldSz cx="12192000" cy="6858000"/>
  <p:notesSz cx="6858000" cy="9144000"/>
  <p:defaultTextStyle>
    <a:defPPr>
      <a:defRPr lang="fa-IR"/>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3300"/>
    <a:srgbClr val="FF8585"/>
    <a:srgbClr val="FFD5D5"/>
    <a:srgbClr val="FF9379"/>
    <a:srgbClr val="0066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4981" autoAdjust="0"/>
    <p:restoredTop sz="77245" autoAdjust="0"/>
  </p:normalViewPr>
  <p:slideViewPr>
    <p:cSldViewPr snapToGrid="0">
      <p:cViewPr varScale="1">
        <p:scale>
          <a:sx n="60" d="100"/>
          <a:sy n="60" d="100"/>
        </p:scale>
        <p:origin x="906" y="36"/>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1" i="0" u="none" strike="noStrike" kern="1200" cap="all" spc="5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IT PROJECTS</c:v>
                </c:pt>
              </c:strCache>
            </c:strRef>
          </c:tx>
          <c:dPt>
            <c:idx val="0"/>
            <c:bubble3D val="0"/>
            <c:spPr>
              <a:solidFill>
                <a:schemeClr val="accent1"/>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1-D1E6-414E-8C2C-8A76BDCB75A2}"/>
              </c:ext>
            </c:extLst>
          </c:dPt>
          <c:dPt>
            <c:idx val="1"/>
            <c:bubble3D val="0"/>
            <c:spPr>
              <a:solidFill>
                <a:schemeClr val="accent2"/>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3-D1E6-414E-8C2C-8A76BDCB75A2}"/>
              </c:ext>
            </c:extLst>
          </c:dPt>
          <c:dPt>
            <c:idx val="2"/>
            <c:bubble3D val="0"/>
            <c:spPr>
              <a:solidFill>
                <a:schemeClr val="accent3"/>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5-D1E6-414E-8C2C-8A76BDCB75A2}"/>
              </c:ext>
            </c:extLst>
          </c:dPt>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en-US"/>
              </a:p>
            </c:txPr>
            <c:dLblPos val="inEnd"/>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Sheet1!$A$2:$A$4</c:f>
              <c:strCache>
                <c:ptCount val="3"/>
                <c:pt idx="0">
                  <c:v>SUCCESSFUL</c:v>
                </c:pt>
                <c:pt idx="1">
                  <c:v>CANCELED</c:v>
                </c:pt>
                <c:pt idx="2">
                  <c:v>OVER-BUDGET,OVER SCHEDULE, NOT MEETING REQUIREMENTS</c:v>
                </c:pt>
              </c:strCache>
            </c:strRef>
          </c:cat>
          <c:val>
            <c:numRef>
              <c:f>Sheet1!$B$2:$B$4</c:f>
              <c:numCache>
                <c:formatCode>General</c:formatCode>
                <c:ptCount val="3"/>
                <c:pt idx="0">
                  <c:v>16</c:v>
                </c:pt>
                <c:pt idx="1">
                  <c:v>31</c:v>
                </c:pt>
                <c:pt idx="2">
                  <c:v>53</c:v>
                </c:pt>
              </c:numCache>
            </c:numRef>
          </c:val>
          <c:extLst>
            <c:ext xmlns:c16="http://schemas.microsoft.com/office/drawing/2014/chart" uri="{C3380CC4-5D6E-409C-BE32-E72D297353CC}">
              <c16:uniqueId val="{00000006-D1E6-414E-8C2C-8A76BDCB75A2}"/>
            </c:ext>
          </c:extLst>
        </c:ser>
        <c:dLbls>
          <c:dLblPos val="inEnd"/>
          <c:showLegendKey val="0"/>
          <c:showVal val="0"/>
          <c:showCatName val="0"/>
          <c:showSerName val="0"/>
          <c:showPercent val="1"/>
          <c:showBubbleSize val="0"/>
          <c:showLeaderLines val="1"/>
        </c:dLbls>
        <c:firstSliceAng val="0"/>
      </c:pieChart>
      <c:spPr>
        <a:noFill/>
        <a:ln>
          <a:noFill/>
        </a:ln>
        <a:effectLst/>
      </c:spPr>
    </c:plotArea>
    <c:legend>
      <c:legendPos val="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8">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lt1"/>
    </cs:fontRef>
    <cs:defRPr sz="1197" b="1"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scene3d>
        <a:camera prst="orthographicFront"/>
        <a:lightRig rig="brightRoom" dir="t"/>
      </a:scene3d>
      <a:sp3d prstMaterial="flat">
        <a:bevelT w="50800" h="101600" prst="angle"/>
        <a:contourClr>
          <a:srgbClr val="000000"/>
        </a:contourClr>
      </a:sp3d>
    </cs:spPr>
  </cs:dataPoint>
  <cs:dataPoint3D>
    <cs:lnRef idx="0"/>
    <cs:fillRef idx="0">
      <cs:styleClr val="auto"/>
    </cs:fillRef>
    <cs:effectRef idx="0"/>
    <cs:fontRef idx="minor">
      <a:schemeClr val="tx1"/>
    </cs:fontRef>
    <cs:spPr>
      <a:solidFill>
        <a:schemeClr val="phClr"/>
      </a:solidFill>
      <a:ln w="1905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1" i="0" kern="1200" cap="all" spc="5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9708467-1AB0-4163-9BC1-0C6FB5F2D561}" type="doc">
      <dgm:prSet loTypeId="urn:microsoft.com/office/officeart/2005/8/layout/arrow2" loCatId="process" qsTypeId="urn:microsoft.com/office/officeart/2005/8/quickstyle/simple1" qsCatId="simple" csTypeId="urn:microsoft.com/office/officeart/2005/8/colors/accent0_2" csCatId="mainScheme" phldr="1"/>
      <dgm:spPr/>
    </dgm:pt>
    <dgm:pt modelId="{00DBDDAA-18CF-427F-8D30-D68018570BA7}">
      <dgm:prSet phldrT="[Text]" custT="1"/>
      <dgm:spPr/>
      <dgm:t>
        <a:bodyPr/>
        <a:lstStyle/>
        <a:p>
          <a:pPr rtl="1"/>
          <a:r>
            <a:rPr lang="fa-IR" sz="1200" dirty="0">
              <a:cs typeface="B Yekan" panose="00000400000000000000" pitchFamily="2" charset="-78"/>
            </a:rPr>
            <a:t>دوره پردازش الکترونیکی داده</a:t>
          </a:r>
        </a:p>
      </dgm:t>
    </dgm:pt>
    <dgm:pt modelId="{1907F3AD-E4C2-4966-9196-19D7C26A53E2}" type="parTrans" cxnId="{2812F4C7-9A5B-4E89-92B9-1C10E58EB3D7}">
      <dgm:prSet/>
      <dgm:spPr/>
      <dgm:t>
        <a:bodyPr/>
        <a:lstStyle/>
        <a:p>
          <a:pPr rtl="1"/>
          <a:endParaRPr lang="fa-IR"/>
        </a:p>
      </dgm:t>
    </dgm:pt>
    <dgm:pt modelId="{BD268784-6D7D-458E-8DA7-4466EAD2411E}" type="sibTrans" cxnId="{2812F4C7-9A5B-4E89-92B9-1C10E58EB3D7}">
      <dgm:prSet/>
      <dgm:spPr/>
      <dgm:t>
        <a:bodyPr/>
        <a:lstStyle/>
        <a:p>
          <a:pPr rtl="1"/>
          <a:endParaRPr lang="fa-IR"/>
        </a:p>
      </dgm:t>
    </dgm:pt>
    <dgm:pt modelId="{EBD5A459-7B76-4732-A5D0-6B0076A56106}">
      <dgm:prSet phldrT="[Text]" custT="1"/>
      <dgm:spPr/>
      <dgm:t>
        <a:bodyPr/>
        <a:lstStyle/>
        <a:p>
          <a:pPr rtl="1"/>
          <a:r>
            <a:rPr lang="fa-IR" sz="1200" dirty="0">
              <a:cs typeface="B Yekan" panose="00000400000000000000" pitchFamily="2" charset="-78"/>
            </a:rPr>
            <a:t>دوره مایکرو</a:t>
          </a:r>
        </a:p>
      </dgm:t>
    </dgm:pt>
    <dgm:pt modelId="{31F25714-EAE2-4ABA-B7E8-69BDF79BDA58}" type="parTrans" cxnId="{0A48B047-AFF0-49E5-9CAE-EFC8432FEB71}">
      <dgm:prSet/>
      <dgm:spPr/>
      <dgm:t>
        <a:bodyPr/>
        <a:lstStyle/>
        <a:p>
          <a:pPr rtl="1"/>
          <a:endParaRPr lang="fa-IR"/>
        </a:p>
      </dgm:t>
    </dgm:pt>
    <dgm:pt modelId="{351757AE-B6F2-4A18-81CB-8BFFD5208A37}" type="sibTrans" cxnId="{0A48B047-AFF0-49E5-9CAE-EFC8432FEB71}">
      <dgm:prSet/>
      <dgm:spPr/>
      <dgm:t>
        <a:bodyPr/>
        <a:lstStyle/>
        <a:p>
          <a:pPr rtl="1"/>
          <a:endParaRPr lang="fa-IR"/>
        </a:p>
      </dgm:t>
    </dgm:pt>
    <dgm:pt modelId="{92CB8D49-95D7-4A29-AF6D-96A6A39B2967}">
      <dgm:prSet phldrT="[Text]" custT="1"/>
      <dgm:spPr/>
      <dgm:t>
        <a:bodyPr/>
        <a:lstStyle/>
        <a:p>
          <a:pPr rtl="1"/>
          <a:r>
            <a:rPr lang="fa-IR" sz="1200" dirty="0">
              <a:cs typeface="B Yekan" panose="00000400000000000000" pitchFamily="2" charset="-78"/>
            </a:rPr>
            <a:t>دوره شبکه</a:t>
          </a:r>
        </a:p>
      </dgm:t>
    </dgm:pt>
    <dgm:pt modelId="{14E23852-03F2-4BA7-B833-64F9C58343D3}" type="parTrans" cxnId="{E83B909C-6921-44C4-A007-9A499CE1D2EE}">
      <dgm:prSet/>
      <dgm:spPr/>
      <dgm:t>
        <a:bodyPr/>
        <a:lstStyle/>
        <a:p>
          <a:pPr rtl="1"/>
          <a:endParaRPr lang="fa-IR"/>
        </a:p>
      </dgm:t>
    </dgm:pt>
    <dgm:pt modelId="{AA4965AD-3435-4330-BB5B-5248426EF446}" type="sibTrans" cxnId="{E83B909C-6921-44C4-A007-9A499CE1D2EE}">
      <dgm:prSet/>
      <dgm:spPr/>
      <dgm:t>
        <a:bodyPr/>
        <a:lstStyle/>
        <a:p>
          <a:pPr rtl="1"/>
          <a:endParaRPr lang="fa-IR"/>
        </a:p>
      </dgm:t>
    </dgm:pt>
    <dgm:pt modelId="{E97BE8DE-618C-4983-863E-31CDB5E5FF79}">
      <dgm:prSet phldrT="[Text]" custT="1"/>
      <dgm:spPr/>
      <dgm:t>
        <a:bodyPr/>
        <a:lstStyle/>
        <a:p>
          <a:pPr rtl="1"/>
          <a:r>
            <a:rPr lang="fa-IR" sz="1200" dirty="0">
              <a:cs typeface="B Yekan" panose="00000400000000000000" pitchFamily="2" charset="-78"/>
            </a:rPr>
            <a:t>دوره جهانی شدن</a:t>
          </a:r>
        </a:p>
      </dgm:t>
    </dgm:pt>
    <dgm:pt modelId="{7BF3341D-8324-43ED-9622-136F3D1E2E11}" type="parTrans" cxnId="{709E92A3-0EE2-421E-8808-6EBA64D1F05B}">
      <dgm:prSet/>
      <dgm:spPr/>
      <dgm:t>
        <a:bodyPr/>
        <a:lstStyle/>
        <a:p>
          <a:pPr rtl="1"/>
          <a:endParaRPr lang="fa-IR"/>
        </a:p>
      </dgm:t>
    </dgm:pt>
    <dgm:pt modelId="{EC7C68B8-E624-4FCC-9AF9-537793CE3260}" type="sibTrans" cxnId="{709E92A3-0EE2-421E-8808-6EBA64D1F05B}">
      <dgm:prSet/>
      <dgm:spPr/>
      <dgm:t>
        <a:bodyPr/>
        <a:lstStyle/>
        <a:p>
          <a:pPr rtl="1"/>
          <a:endParaRPr lang="fa-IR"/>
        </a:p>
      </dgm:t>
    </dgm:pt>
    <dgm:pt modelId="{78660441-066E-4CA3-B3B3-4C545B370A4D}" type="pres">
      <dgm:prSet presAssocID="{C9708467-1AB0-4163-9BC1-0C6FB5F2D561}" presName="arrowDiagram" presStyleCnt="0">
        <dgm:presLayoutVars>
          <dgm:chMax val="5"/>
          <dgm:dir/>
          <dgm:resizeHandles val="exact"/>
        </dgm:presLayoutVars>
      </dgm:prSet>
      <dgm:spPr/>
    </dgm:pt>
    <dgm:pt modelId="{58EE7CB4-E55E-4AE5-B018-87E70E9D472A}" type="pres">
      <dgm:prSet presAssocID="{C9708467-1AB0-4163-9BC1-0C6FB5F2D561}" presName="arrow" presStyleLbl="bgShp" presStyleIdx="0" presStyleCnt="1" custLinFactNeighborX="2218" custLinFactNeighborY="12211"/>
      <dgm:spPr/>
    </dgm:pt>
    <dgm:pt modelId="{1042EAE0-5089-41EB-8B3F-FFD0C1A59FCB}" type="pres">
      <dgm:prSet presAssocID="{C9708467-1AB0-4163-9BC1-0C6FB5F2D561}" presName="arrowDiagram4" presStyleCnt="0"/>
      <dgm:spPr/>
    </dgm:pt>
    <dgm:pt modelId="{59BC9EE5-41D8-4E1D-BA64-C828FA037AE6}" type="pres">
      <dgm:prSet presAssocID="{00DBDDAA-18CF-427F-8D30-D68018570BA7}" presName="bullet4a" presStyleLbl="node1" presStyleIdx="0" presStyleCnt="4"/>
      <dgm:spPr>
        <a:solidFill>
          <a:srgbClr val="C00000"/>
        </a:solidFill>
      </dgm:spPr>
    </dgm:pt>
    <dgm:pt modelId="{7FA34CD5-A60D-4EE6-8B76-A8361BEDC35E}" type="pres">
      <dgm:prSet presAssocID="{00DBDDAA-18CF-427F-8D30-D68018570BA7}" presName="textBox4a" presStyleLbl="revTx" presStyleIdx="0" presStyleCnt="4">
        <dgm:presLayoutVars>
          <dgm:bulletEnabled val="1"/>
        </dgm:presLayoutVars>
      </dgm:prSet>
      <dgm:spPr/>
    </dgm:pt>
    <dgm:pt modelId="{877979DB-20DA-40B5-8B15-6B7EBC80B50C}" type="pres">
      <dgm:prSet presAssocID="{EBD5A459-7B76-4732-A5D0-6B0076A56106}" presName="bullet4b" presStyleLbl="node1" presStyleIdx="1" presStyleCnt="4"/>
      <dgm:spPr>
        <a:solidFill>
          <a:srgbClr val="FF3300"/>
        </a:solidFill>
      </dgm:spPr>
    </dgm:pt>
    <dgm:pt modelId="{4A3D0BA9-A063-4BA7-8C54-2AEA1A3952ED}" type="pres">
      <dgm:prSet presAssocID="{EBD5A459-7B76-4732-A5D0-6B0076A56106}" presName="textBox4b" presStyleLbl="revTx" presStyleIdx="1" presStyleCnt="4">
        <dgm:presLayoutVars>
          <dgm:bulletEnabled val="1"/>
        </dgm:presLayoutVars>
      </dgm:prSet>
      <dgm:spPr/>
    </dgm:pt>
    <dgm:pt modelId="{705EA829-A32E-4BD5-B305-376BF368A34A}" type="pres">
      <dgm:prSet presAssocID="{92CB8D49-95D7-4A29-AF6D-96A6A39B2967}" presName="bullet4c" presStyleLbl="node1" presStyleIdx="2" presStyleCnt="4"/>
      <dgm:spPr>
        <a:solidFill>
          <a:srgbClr val="FF9379"/>
        </a:solidFill>
      </dgm:spPr>
    </dgm:pt>
    <dgm:pt modelId="{A5942179-A951-4A70-93CA-BCB541700AB9}" type="pres">
      <dgm:prSet presAssocID="{92CB8D49-95D7-4A29-AF6D-96A6A39B2967}" presName="textBox4c" presStyleLbl="revTx" presStyleIdx="2" presStyleCnt="4">
        <dgm:presLayoutVars>
          <dgm:bulletEnabled val="1"/>
        </dgm:presLayoutVars>
      </dgm:prSet>
      <dgm:spPr/>
    </dgm:pt>
    <dgm:pt modelId="{BC8FB173-8D1C-4950-9958-EEA1F9FC7002}" type="pres">
      <dgm:prSet presAssocID="{E97BE8DE-618C-4983-863E-31CDB5E5FF79}" presName="bullet4d" presStyleLbl="node1" presStyleIdx="3" presStyleCnt="4"/>
      <dgm:spPr>
        <a:solidFill>
          <a:srgbClr val="FFD5D5"/>
        </a:solidFill>
      </dgm:spPr>
    </dgm:pt>
    <dgm:pt modelId="{B318D7DB-6B7E-404B-B165-483763DFC6A5}" type="pres">
      <dgm:prSet presAssocID="{E97BE8DE-618C-4983-863E-31CDB5E5FF79}" presName="textBox4d" presStyleLbl="revTx" presStyleIdx="3" presStyleCnt="4">
        <dgm:presLayoutVars>
          <dgm:bulletEnabled val="1"/>
        </dgm:presLayoutVars>
      </dgm:prSet>
      <dgm:spPr/>
    </dgm:pt>
  </dgm:ptLst>
  <dgm:cxnLst>
    <dgm:cxn modelId="{E328331B-6624-4843-AF61-693577F53555}" type="presOf" srcId="{92CB8D49-95D7-4A29-AF6D-96A6A39B2967}" destId="{A5942179-A951-4A70-93CA-BCB541700AB9}" srcOrd="0" destOrd="0" presId="urn:microsoft.com/office/officeart/2005/8/layout/arrow2"/>
    <dgm:cxn modelId="{F52FC81C-12B2-4C26-A301-020B5EC357BF}" type="presOf" srcId="{C9708467-1AB0-4163-9BC1-0C6FB5F2D561}" destId="{78660441-066E-4CA3-B3B3-4C545B370A4D}" srcOrd="0" destOrd="0" presId="urn:microsoft.com/office/officeart/2005/8/layout/arrow2"/>
    <dgm:cxn modelId="{E276A03B-A10A-49D9-ABF5-FB67170EB5E4}" type="presOf" srcId="{00DBDDAA-18CF-427F-8D30-D68018570BA7}" destId="{7FA34CD5-A60D-4EE6-8B76-A8361BEDC35E}" srcOrd="0" destOrd="0" presId="urn:microsoft.com/office/officeart/2005/8/layout/arrow2"/>
    <dgm:cxn modelId="{0A48B047-AFF0-49E5-9CAE-EFC8432FEB71}" srcId="{C9708467-1AB0-4163-9BC1-0C6FB5F2D561}" destId="{EBD5A459-7B76-4732-A5D0-6B0076A56106}" srcOrd="1" destOrd="0" parTransId="{31F25714-EAE2-4ABA-B7E8-69BDF79BDA58}" sibTransId="{351757AE-B6F2-4A18-81CB-8BFFD5208A37}"/>
    <dgm:cxn modelId="{E83B909C-6921-44C4-A007-9A499CE1D2EE}" srcId="{C9708467-1AB0-4163-9BC1-0C6FB5F2D561}" destId="{92CB8D49-95D7-4A29-AF6D-96A6A39B2967}" srcOrd="2" destOrd="0" parTransId="{14E23852-03F2-4BA7-B833-64F9C58343D3}" sibTransId="{AA4965AD-3435-4330-BB5B-5248426EF446}"/>
    <dgm:cxn modelId="{709E92A3-0EE2-421E-8808-6EBA64D1F05B}" srcId="{C9708467-1AB0-4163-9BC1-0C6FB5F2D561}" destId="{E97BE8DE-618C-4983-863E-31CDB5E5FF79}" srcOrd="3" destOrd="0" parTransId="{7BF3341D-8324-43ED-9622-136F3D1E2E11}" sibTransId="{EC7C68B8-E624-4FCC-9AF9-537793CE3260}"/>
    <dgm:cxn modelId="{87D67EBE-558E-4F5C-9472-0F913B66C01B}" type="presOf" srcId="{EBD5A459-7B76-4732-A5D0-6B0076A56106}" destId="{4A3D0BA9-A063-4BA7-8C54-2AEA1A3952ED}" srcOrd="0" destOrd="0" presId="urn:microsoft.com/office/officeart/2005/8/layout/arrow2"/>
    <dgm:cxn modelId="{2812F4C7-9A5B-4E89-92B9-1C10E58EB3D7}" srcId="{C9708467-1AB0-4163-9BC1-0C6FB5F2D561}" destId="{00DBDDAA-18CF-427F-8D30-D68018570BA7}" srcOrd="0" destOrd="0" parTransId="{1907F3AD-E4C2-4966-9196-19D7C26A53E2}" sibTransId="{BD268784-6D7D-458E-8DA7-4466EAD2411E}"/>
    <dgm:cxn modelId="{A1A3B3FE-4C9E-42B0-82A3-CBD6448123BA}" type="presOf" srcId="{E97BE8DE-618C-4983-863E-31CDB5E5FF79}" destId="{B318D7DB-6B7E-404B-B165-483763DFC6A5}" srcOrd="0" destOrd="0" presId="urn:microsoft.com/office/officeart/2005/8/layout/arrow2"/>
    <dgm:cxn modelId="{F337E4FC-8440-4D8B-B7FF-010A9C4D6F1E}" type="presParOf" srcId="{78660441-066E-4CA3-B3B3-4C545B370A4D}" destId="{58EE7CB4-E55E-4AE5-B018-87E70E9D472A}" srcOrd="0" destOrd="0" presId="urn:microsoft.com/office/officeart/2005/8/layout/arrow2"/>
    <dgm:cxn modelId="{6BFBC156-F5B4-4EEF-B1BF-6A0E86337E56}" type="presParOf" srcId="{78660441-066E-4CA3-B3B3-4C545B370A4D}" destId="{1042EAE0-5089-41EB-8B3F-FFD0C1A59FCB}" srcOrd="1" destOrd="0" presId="urn:microsoft.com/office/officeart/2005/8/layout/arrow2"/>
    <dgm:cxn modelId="{D8177A52-C7CF-4CD2-8952-2500AFE24051}" type="presParOf" srcId="{1042EAE0-5089-41EB-8B3F-FFD0C1A59FCB}" destId="{59BC9EE5-41D8-4E1D-BA64-C828FA037AE6}" srcOrd="0" destOrd="0" presId="urn:microsoft.com/office/officeart/2005/8/layout/arrow2"/>
    <dgm:cxn modelId="{D92AA9A3-9F5C-4C24-90F2-EF0327385FAB}" type="presParOf" srcId="{1042EAE0-5089-41EB-8B3F-FFD0C1A59FCB}" destId="{7FA34CD5-A60D-4EE6-8B76-A8361BEDC35E}" srcOrd="1" destOrd="0" presId="urn:microsoft.com/office/officeart/2005/8/layout/arrow2"/>
    <dgm:cxn modelId="{6102602A-894F-405C-B5A7-EF2B2521F3D1}" type="presParOf" srcId="{1042EAE0-5089-41EB-8B3F-FFD0C1A59FCB}" destId="{877979DB-20DA-40B5-8B15-6B7EBC80B50C}" srcOrd="2" destOrd="0" presId="urn:microsoft.com/office/officeart/2005/8/layout/arrow2"/>
    <dgm:cxn modelId="{95C05E4A-79DC-43D1-B1DE-550547B3EF56}" type="presParOf" srcId="{1042EAE0-5089-41EB-8B3F-FFD0C1A59FCB}" destId="{4A3D0BA9-A063-4BA7-8C54-2AEA1A3952ED}" srcOrd="3" destOrd="0" presId="urn:microsoft.com/office/officeart/2005/8/layout/arrow2"/>
    <dgm:cxn modelId="{156150DA-5A14-4617-B7B1-A953CF0A78FF}" type="presParOf" srcId="{1042EAE0-5089-41EB-8B3F-FFD0C1A59FCB}" destId="{705EA829-A32E-4BD5-B305-376BF368A34A}" srcOrd="4" destOrd="0" presId="urn:microsoft.com/office/officeart/2005/8/layout/arrow2"/>
    <dgm:cxn modelId="{1BBAAF43-FFE1-4992-ACBA-747C7210650F}" type="presParOf" srcId="{1042EAE0-5089-41EB-8B3F-FFD0C1A59FCB}" destId="{A5942179-A951-4A70-93CA-BCB541700AB9}" srcOrd="5" destOrd="0" presId="urn:microsoft.com/office/officeart/2005/8/layout/arrow2"/>
    <dgm:cxn modelId="{BA1ABBF4-7F55-4F0B-9CB3-02A3F544CC66}" type="presParOf" srcId="{1042EAE0-5089-41EB-8B3F-FFD0C1A59FCB}" destId="{BC8FB173-8D1C-4950-9958-EEA1F9FC7002}" srcOrd="6" destOrd="0" presId="urn:microsoft.com/office/officeart/2005/8/layout/arrow2"/>
    <dgm:cxn modelId="{22858006-F2E6-44CD-BFCF-93451EE440BF}" type="presParOf" srcId="{1042EAE0-5089-41EB-8B3F-FFD0C1A59FCB}" destId="{B318D7DB-6B7E-404B-B165-483763DFC6A5}" srcOrd="7" destOrd="0" presId="urn:microsoft.com/office/officeart/2005/8/layout/arrow2"/>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3FC6BB0D-AAA5-4805-AFB0-EE81F32BE6CE}" type="doc">
      <dgm:prSet loTypeId="urn:microsoft.com/office/officeart/2005/8/layout/default" loCatId="list" qsTypeId="urn:microsoft.com/office/officeart/2005/8/quickstyle/simple4" qsCatId="simple" csTypeId="urn:microsoft.com/office/officeart/2005/8/colors/colorful1" csCatId="colorful" phldr="1"/>
      <dgm:spPr/>
      <dgm:t>
        <a:bodyPr/>
        <a:lstStyle/>
        <a:p>
          <a:endParaRPr lang="en-US"/>
        </a:p>
      </dgm:t>
    </dgm:pt>
    <dgm:pt modelId="{2F3655C0-A65E-498F-87A0-F2AD92B4594C}">
      <dgm:prSet phldrT="[Text]"/>
      <dgm:spPr/>
      <dgm:t>
        <a:bodyPr/>
        <a:lstStyle/>
        <a:p>
          <a:r>
            <a:rPr lang="en-US" dirty="0">
              <a:latin typeface="Tahoma" panose="020B0604030504040204" pitchFamily="34" charset="0"/>
              <a:cs typeface="Tahoma" panose="020B0604030504040204" pitchFamily="34" charset="0"/>
            </a:rPr>
            <a:t>Project Management Expertise</a:t>
          </a:r>
        </a:p>
      </dgm:t>
    </dgm:pt>
    <dgm:pt modelId="{517C421C-08CF-47A2-B3C9-A671333DABBB}" type="parTrans" cxnId="{3F7ED1BF-4C60-4EFA-BEE3-DBA364DC6E8E}">
      <dgm:prSet/>
      <dgm:spPr/>
      <dgm:t>
        <a:bodyPr/>
        <a:lstStyle/>
        <a:p>
          <a:endParaRPr lang="en-US"/>
        </a:p>
      </dgm:t>
    </dgm:pt>
    <dgm:pt modelId="{75BF7D61-19AB-4063-9CD9-BA0E25BE9EF2}" type="sibTrans" cxnId="{3F7ED1BF-4C60-4EFA-BEE3-DBA364DC6E8E}">
      <dgm:prSet/>
      <dgm:spPr/>
      <dgm:t>
        <a:bodyPr/>
        <a:lstStyle/>
        <a:p>
          <a:endParaRPr lang="en-US"/>
        </a:p>
      </dgm:t>
    </dgm:pt>
    <dgm:pt modelId="{2E3357A9-CA11-4C47-B50C-8EFF7228785E}">
      <dgm:prSet phldrT="[Text]"/>
      <dgm:spPr/>
      <dgm:t>
        <a:bodyPr/>
        <a:lstStyle/>
        <a:p>
          <a:r>
            <a:rPr lang="en-US" dirty="0">
              <a:latin typeface="Tahoma" panose="020B0604030504040204" pitchFamily="34" charset="0"/>
              <a:cs typeface="Tahoma" panose="020B0604030504040204" pitchFamily="34" charset="0"/>
            </a:rPr>
            <a:t>Agile process</a:t>
          </a:r>
        </a:p>
      </dgm:t>
    </dgm:pt>
    <dgm:pt modelId="{6C48E552-5475-4377-86A2-7C55C2F22208}" type="parTrans" cxnId="{2F5CEE0D-F37A-44F0-9316-A05C827F483C}">
      <dgm:prSet/>
      <dgm:spPr/>
      <dgm:t>
        <a:bodyPr/>
        <a:lstStyle/>
        <a:p>
          <a:endParaRPr lang="en-US"/>
        </a:p>
      </dgm:t>
    </dgm:pt>
    <dgm:pt modelId="{F670CC2C-9CBE-499C-920E-62794F52936D}" type="sibTrans" cxnId="{2F5CEE0D-F37A-44F0-9316-A05C827F483C}">
      <dgm:prSet/>
      <dgm:spPr/>
      <dgm:t>
        <a:bodyPr/>
        <a:lstStyle/>
        <a:p>
          <a:endParaRPr lang="en-US"/>
        </a:p>
      </dgm:t>
    </dgm:pt>
    <dgm:pt modelId="{EEC4DDC7-34D9-4D18-9BF0-4630B4621E76}">
      <dgm:prSet phldrT="[Text]"/>
      <dgm:spPr/>
      <dgm:t>
        <a:bodyPr/>
        <a:lstStyle/>
        <a:p>
          <a:r>
            <a:rPr lang="en-US" dirty="0">
              <a:latin typeface="Tahoma" panose="020B0604030504040204" pitchFamily="34" charset="0"/>
              <a:cs typeface="Tahoma" panose="020B0604030504040204" pitchFamily="34" charset="0"/>
            </a:rPr>
            <a:t>Optimizing scope</a:t>
          </a:r>
        </a:p>
      </dgm:t>
    </dgm:pt>
    <dgm:pt modelId="{1CE14E8A-0657-4AD3-AE08-0B4C38DDFB0B}" type="parTrans" cxnId="{DA92DC3F-E7F7-4FA4-B3FB-5E0F8D6C9031}">
      <dgm:prSet/>
      <dgm:spPr/>
      <dgm:t>
        <a:bodyPr/>
        <a:lstStyle/>
        <a:p>
          <a:endParaRPr lang="en-US"/>
        </a:p>
      </dgm:t>
    </dgm:pt>
    <dgm:pt modelId="{C8558FD8-2D15-4189-88FD-FF81431E7775}" type="sibTrans" cxnId="{DA92DC3F-E7F7-4FA4-B3FB-5E0F8D6C9031}">
      <dgm:prSet/>
      <dgm:spPr/>
      <dgm:t>
        <a:bodyPr/>
        <a:lstStyle/>
        <a:p>
          <a:endParaRPr lang="en-US"/>
        </a:p>
      </dgm:t>
    </dgm:pt>
    <dgm:pt modelId="{05A27060-7A8C-4A88-B5B9-BE5D2FDE88DB}">
      <dgm:prSet phldrT="[Text]"/>
      <dgm:spPr/>
      <dgm:t>
        <a:bodyPr/>
        <a:lstStyle/>
        <a:p>
          <a:r>
            <a:rPr lang="en-US" dirty="0">
              <a:latin typeface="Tahoma" panose="020B0604030504040204" pitchFamily="34" charset="0"/>
              <a:cs typeface="Tahoma" panose="020B0604030504040204" pitchFamily="34" charset="0"/>
            </a:rPr>
            <a:t>Tools and infrastructure</a:t>
          </a:r>
        </a:p>
      </dgm:t>
    </dgm:pt>
    <dgm:pt modelId="{8E47E42D-06F4-4D87-A65C-8CFC6AC9E136}" type="parTrans" cxnId="{CDA460BD-862E-4F10-A25F-D9559CE26D45}">
      <dgm:prSet/>
      <dgm:spPr/>
      <dgm:t>
        <a:bodyPr/>
        <a:lstStyle/>
        <a:p>
          <a:endParaRPr lang="en-US"/>
        </a:p>
      </dgm:t>
    </dgm:pt>
    <dgm:pt modelId="{8FAB33F7-BB38-4358-93FE-F48FC1C10969}" type="sibTrans" cxnId="{CDA460BD-862E-4F10-A25F-D9559CE26D45}">
      <dgm:prSet/>
      <dgm:spPr/>
      <dgm:t>
        <a:bodyPr/>
        <a:lstStyle/>
        <a:p>
          <a:endParaRPr lang="en-US"/>
        </a:p>
      </dgm:t>
    </dgm:pt>
    <dgm:pt modelId="{663B04EC-27E6-4223-AEFD-CCC6ADCFFB8F}">
      <dgm:prSet phldrT="[Text]"/>
      <dgm:spPr/>
      <dgm:t>
        <a:bodyPr/>
        <a:lstStyle/>
        <a:p>
          <a:r>
            <a:rPr lang="en-US" dirty="0">
              <a:latin typeface="Tahoma" panose="020B0604030504040204" pitchFamily="34" charset="0"/>
              <a:cs typeface="Tahoma" panose="020B0604030504040204" pitchFamily="34" charset="0"/>
            </a:rPr>
            <a:t>Skilled resources</a:t>
          </a:r>
        </a:p>
      </dgm:t>
    </dgm:pt>
    <dgm:pt modelId="{13F7E309-31F3-4CF5-B5A5-DFFBD79C4D4F}" type="parTrans" cxnId="{EFFFADAD-8AEE-42D3-960A-9689F051A99A}">
      <dgm:prSet/>
      <dgm:spPr/>
      <dgm:t>
        <a:bodyPr/>
        <a:lstStyle/>
        <a:p>
          <a:endParaRPr lang="en-US"/>
        </a:p>
      </dgm:t>
    </dgm:pt>
    <dgm:pt modelId="{124CCBB5-0055-47BE-A45B-84DDF0AE4EAE}" type="sibTrans" cxnId="{EFFFADAD-8AEE-42D3-960A-9689F051A99A}">
      <dgm:prSet/>
      <dgm:spPr/>
      <dgm:t>
        <a:bodyPr/>
        <a:lstStyle/>
        <a:p>
          <a:endParaRPr lang="en-US"/>
        </a:p>
      </dgm:t>
    </dgm:pt>
    <dgm:pt modelId="{EF782650-FF6E-4450-AC81-2AB4497B07DD}">
      <dgm:prSet phldrT="[Text]"/>
      <dgm:spPr/>
      <dgm:t>
        <a:bodyPr/>
        <a:lstStyle/>
        <a:p>
          <a:r>
            <a:rPr lang="en-US" dirty="0">
              <a:latin typeface="Tahoma" panose="020B0604030504040204" pitchFamily="34" charset="0"/>
              <a:cs typeface="Tahoma" panose="020B0604030504040204" pitchFamily="34" charset="0"/>
            </a:rPr>
            <a:t>Clear business objective</a:t>
          </a:r>
        </a:p>
      </dgm:t>
    </dgm:pt>
    <dgm:pt modelId="{FFFCBD51-4D96-43AF-92CB-5225902E5AFB}" type="parTrans" cxnId="{E7C8F44C-5801-4D8C-982B-957FA47A46E8}">
      <dgm:prSet/>
      <dgm:spPr/>
      <dgm:t>
        <a:bodyPr/>
        <a:lstStyle/>
        <a:p>
          <a:endParaRPr lang="en-US"/>
        </a:p>
      </dgm:t>
    </dgm:pt>
    <dgm:pt modelId="{327A0A41-2C86-477C-848E-49F4EBC13DE8}" type="sibTrans" cxnId="{E7C8F44C-5801-4D8C-982B-957FA47A46E8}">
      <dgm:prSet/>
      <dgm:spPr/>
      <dgm:t>
        <a:bodyPr/>
        <a:lstStyle/>
        <a:p>
          <a:endParaRPr lang="en-US"/>
        </a:p>
      </dgm:t>
    </dgm:pt>
    <dgm:pt modelId="{C6792DB8-8E47-4A4C-AEAA-FE04220FD068}">
      <dgm:prSet phldrT="[Text]"/>
      <dgm:spPr/>
      <dgm:t>
        <a:bodyPr/>
        <a:lstStyle/>
        <a:p>
          <a:r>
            <a:rPr lang="en-US" dirty="0">
              <a:latin typeface="Tahoma" panose="020B0604030504040204" pitchFamily="34" charset="0"/>
              <a:cs typeface="Tahoma" panose="020B0604030504040204" pitchFamily="34" charset="0"/>
            </a:rPr>
            <a:t>Emotional maturity</a:t>
          </a:r>
        </a:p>
      </dgm:t>
    </dgm:pt>
    <dgm:pt modelId="{88A0A87E-33B9-4929-A79C-19C3F82E4D53}" type="parTrans" cxnId="{E315C8E4-80F4-4E6A-86A9-6BA33AA50C5E}">
      <dgm:prSet/>
      <dgm:spPr/>
      <dgm:t>
        <a:bodyPr/>
        <a:lstStyle/>
        <a:p>
          <a:endParaRPr lang="en-US"/>
        </a:p>
      </dgm:t>
    </dgm:pt>
    <dgm:pt modelId="{38EFD40B-6BF7-4CA4-8D80-9F450320BAA9}" type="sibTrans" cxnId="{E315C8E4-80F4-4E6A-86A9-6BA33AA50C5E}">
      <dgm:prSet/>
      <dgm:spPr/>
      <dgm:t>
        <a:bodyPr/>
        <a:lstStyle/>
        <a:p>
          <a:endParaRPr lang="en-US"/>
        </a:p>
      </dgm:t>
    </dgm:pt>
    <dgm:pt modelId="{91645178-67C5-4115-A922-F925044A9706}">
      <dgm:prSet phldrT="[Text]"/>
      <dgm:spPr/>
      <dgm:t>
        <a:bodyPr/>
        <a:lstStyle/>
        <a:p>
          <a:r>
            <a:rPr lang="en-US" dirty="0">
              <a:latin typeface="Tahoma" panose="020B0604030504040204" pitchFamily="34" charset="0"/>
              <a:cs typeface="Tahoma" panose="020B0604030504040204" pitchFamily="34" charset="0"/>
            </a:rPr>
            <a:t>Execution</a:t>
          </a:r>
        </a:p>
      </dgm:t>
    </dgm:pt>
    <dgm:pt modelId="{0EC077EE-D8E3-4E8A-AC87-A415A8D4DCCD}" type="parTrans" cxnId="{D22FC8ED-1E81-4727-9839-61D830FCC026}">
      <dgm:prSet/>
      <dgm:spPr/>
      <dgm:t>
        <a:bodyPr/>
        <a:lstStyle/>
        <a:p>
          <a:endParaRPr lang="en-US"/>
        </a:p>
      </dgm:t>
    </dgm:pt>
    <dgm:pt modelId="{6A345D4E-78E9-4AE9-80D3-B408D00B965B}" type="sibTrans" cxnId="{D22FC8ED-1E81-4727-9839-61D830FCC026}">
      <dgm:prSet/>
      <dgm:spPr/>
      <dgm:t>
        <a:bodyPr/>
        <a:lstStyle/>
        <a:p>
          <a:endParaRPr lang="en-US"/>
        </a:p>
      </dgm:t>
    </dgm:pt>
    <dgm:pt modelId="{85169E84-52FC-4AC0-9D3F-624CD4A78849}">
      <dgm:prSet phldrT="[Text]"/>
      <dgm:spPr/>
      <dgm:t>
        <a:bodyPr/>
        <a:lstStyle/>
        <a:p>
          <a:r>
            <a:rPr lang="en-US">
              <a:latin typeface="Tahoma" panose="020B0604030504040204" pitchFamily="34" charset="0"/>
              <a:cs typeface="Tahoma" panose="020B0604030504040204" pitchFamily="34" charset="0"/>
            </a:rPr>
            <a:t>User Involvement</a:t>
          </a:r>
          <a:endParaRPr lang="en-US" dirty="0">
            <a:latin typeface="Tahoma" panose="020B0604030504040204" pitchFamily="34" charset="0"/>
            <a:cs typeface="Tahoma" panose="020B0604030504040204" pitchFamily="34" charset="0"/>
          </a:endParaRPr>
        </a:p>
      </dgm:t>
    </dgm:pt>
    <dgm:pt modelId="{809AF60E-A281-42E6-A2A7-D86FAF69B774}" type="parTrans" cxnId="{83022D98-D426-41A4-92CF-CEF57B71E155}">
      <dgm:prSet/>
      <dgm:spPr/>
      <dgm:t>
        <a:bodyPr/>
        <a:lstStyle/>
        <a:p>
          <a:endParaRPr lang="en-US"/>
        </a:p>
      </dgm:t>
    </dgm:pt>
    <dgm:pt modelId="{270BA4E5-549B-48D9-80DC-EA71CE2C6AAF}" type="sibTrans" cxnId="{83022D98-D426-41A4-92CF-CEF57B71E155}">
      <dgm:prSet/>
      <dgm:spPr/>
      <dgm:t>
        <a:bodyPr/>
        <a:lstStyle/>
        <a:p>
          <a:endParaRPr lang="en-US"/>
        </a:p>
      </dgm:t>
    </dgm:pt>
    <dgm:pt modelId="{5F05A8A9-6B01-4AE2-9BE3-41DFC9D26F65}">
      <dgm:prSet phldrT="[Text]"/>
      <dgm:spPr/>
      <dgm:t>
        <a:bodyPr/>
        <a:lstStyle/>
        <a:p>
          <a:r>
            <a:rPr lang="en-US" dirty="0">
              <a:latin typeface="Tahoma" panose="020B0604030504040204" pitchFamily="34" charset="0"/>
              <a:cs typeface="Tahoma" panose="020B0604030504040204" pitchFamily="34" charset="0"/>
            </a:rPr>
            <a:t>Executive Support</a:t>
          </a:r>
        </a:p>
      </dgm:t>
    </dgm:pt>
    <dgm:pt modelId="{5C55F380-B6A4-4E45-BCE2-7101035222E0}" type="parTrans" cxnId="{779B5939-54AE-443C-89C4-F72975057513}">
      <dgm:prSet/>
      <dgm:spPr/>
      <dgm:t>
        <a:bodyPr/>
        <a:lstStyle/>
        <a:p>
          <a:endParaRPr lang="en-US"/>
        </a:p>
      </dgm:t>
    </dgm:pt>
    <dgm:pt modelId="{A150EEFF-A163-40A1-9D7A-89CC61ECA981}" type="sibTrans" cxnId="{779B5939-54AE-443C-89C4-F72975057513}">
      <dgm:prSet/>
      <dgm:spPr/>
      <dgm:t>
        <a:bodyPr/>
        <a:lstStyle/>
        <a:p>
          <a:endParaRPr lang="en-US"/>
        </a:p>
      </dgm:t>
    </dgm:pt>
    <dgm:pt modelId="{BF966F47-D060-409E-A5DE-3FC2047E392B}" type="pres">
      <dgm:prSet presAssocID="{3FC6BB0D-AAA5-4805-AFB0-EE81F32BE6CE}" presName="diagram" presStyleCnt="0">
        <dgm:presLayoutVars>
          <dgm:dir/>
          <dgm:resizeHandles val="exact"/>
        </dgm:presLayoutVars>
      </dgm:prSet>
      <dgm:spPr/>
    </dgm:pt>
    <dgm:pt modelId="{8246E1B2-A1EC-4F99-9834-8BBB66D34544}" type="pres">
      <dgm:prSet presAssocID="{2F3655C0-A65E-498F-87A0-F2AD92B4594C}" presName="node" presStyleLbl="node1" presStyleIdx="0" presStyleCnt="10">
        <dgm:presLayoutVars>
          <dgm:bulletEnabled val="1"/>
        </dgm:presLayoutVars>
      </dgm:prSet>
      <dgm:spPr/>
    </dgm:pt>
    <dgm:pt modelId="{C3276A3F-E0DC-41C6-B54D-7BB282D74D17}" type="pres">
      <dgm:prSet presAssocID="{75BF7D61-19AB-4063-9CD9-BA0E25BE9EF2}" presName="sibTrans" presStyleCnt="0"/>
      <dgm:spPr/>
    </dgm:pt>
    <dgm:pt modelId="{DA141E09-1F73-41D4-B148-A118C5FCF33E}" type="pres">
      <dgm:prSet presAssocID="{2E3357A9-CA11-4C47-B50C-8EFF7228785E}" presName="node" presStyleLbl="node1" presStyleIdx="1" presStyleCnt="10">
        <dgm:presLayoutVars>
          <dgm:bulletEnabled val="1"/>
        </dgm:presLayoutVars>
      </dgm:prSet>
      <dgm:spPr/>
    </dgm:pt>
    <dgm:pt modelId="{C875DEDB-7998-4607-9A57-147CA66999AF}" type="pres">
      <dgm:prSet presAssocID="{F670CC2C-9CBE-499C-920E-62794F52936D}" presName="sibTrans" presStyleCnt="0"/>
      <dgm:spPr/>
    </dgm:pt>
    <dgm:pt modelId="{01768014-1C5F-4002-B81E-0B9CB9B25ABE}" type="pres">
      <dgm:prSet presAssocID="{EEC4DDC7-34D9-4D18-9BF0-4630B4621E76}" presName="node" presStyleLbl="node1" presStyleIdx="2" presStyleCnt="10">
        <dgm:presLayoutVars>
          <dgm:bulletEnabled val="1"/>
        </dgm:presLayoutVars>
      </dgm:prSet>
      <dgm:spPr/>
    </dgm:pt>
    <dgm:pt modelId="{9CD3075A-B7C8-4901-AC20-3774240395B6}" type="pres">
      <dgm:prSet presAssocID="{C8558FD8-2D15-4189-88FD-FF81431E7775}" presName="sibTrans" presStyleCnt="0"/>
      <dgm:spPr/>
    </dgm:pt>
    <dgm:pt modelId="{374C68D9-1D15-4CB0-B5B2-DFBDA6F41405}" type="pres">
      <dgm:prSet presAssocID="{05A27060-7A8C-4A88-B5B9-BE5D2FDE88DB}" presName="node" presStyleLbl="node1" presStyleIdx="3" presStyleCnt="10">
        <dgm:presLayoutVars>
          <dgm:bulletEnabled val="1"/>
        </dgm:presLayoutVars>
      </dgm:prSet>
      <dgm:spPr/>
    </dgm:pt>
    <dgm:pt modelId="{4CD89FAF-342F-4B7A-AF7E-18E6F80E10C9}" type="pres">
      <dgm:prSet presAssocID="{8FAB33F7-BB38-4358-93FE-F48FC1C10969}" presName="sibTrans" presStyleCnt="0"/>
      <dgm:spPr/>
    </dgm:pt>
    <dgm:pt modelId="{84A98525-B635-4AF3-ACEC-FAA1FF623F3A}" type="pres">
      <dgm:prSet presAssocID="{85169E84-52FC-4AC0-9D3F-624CD4A78849}" presName="node" presStyleLbl="node1" presStyleIdx="4" presStyleCnt="10">
        <dgm:presLayoutVars>
          <dgm:bulletEnabled val="1"/>
        </dgm:presLayoutVars>
      </dgm:prSet>
      <dgm:spPr/>
    </dgm:pt>
    <dgm:pt modelId="{2A9FB867-17DC-446A-9C69-34034BB52BA9}" type="pres">
      <dgm:prSet presAssocID="{270BA4E5-549B-48D9-80DC-EA71CE2C6AAF}" presName="sibTrans" presStyleCnt="0"/>
      <dgm:spPr/>
    </dgm:pt>
    <dgm:pt modelId="{4ECC55CD-6B06-4895-B2AC-CACAEF6234BE}" type="pres">
      <dgm:prSet presAssocID="{EF782650-FF6E-4450-AC81-2AB4497B07DD}" presName="node" presStyleLbl="node1" presStyleIdx="5" presStyleCnt="10">
        <dgm:presLayoutVars>
          <dgm:bulletEnabled val="1"/>
        </dgm:presLayoutVars>
      </dgm:prSet>
      <dgm:spPr/>
    </dgm:pt>
    <dgm:pt modelId="{59BCF2A9-B9F9-4637-9A9E-8FFFDD69D153}" type="pres">
      <dgm:prSet presAssocID="{327A0A41-2C86-477C-848E-49F4EBC13DE8}" presName="sibTrans" presStyleCnt="0"/>
      <dgm:spPr/>
    </dgm:pt>
    <dgm:pt modelId="{65E48BAB-BEA0-411E-8724-AD525AB3AAA6}" type="pres">
      <dgm:prSet presAssocID="{C6792DB8-8E47-4A4C-AEAA-FE04220FD068}" presName="node" presStyleLbl="node1" presStyleIdx="6" presStyleCnt="10">
        <dgm:presLayoutVars>
          <dgm:bulletEnabled val="1"/>
        </dgm:presLayoutVars>
      </dgm:prSet>
      <dgm:spPr/>
    </dgm:pt>
    <dgm:pt modelId="{29B5F027-F63E-4F75-BAA2-0CC183A7C8ED}" type="pres">
      <dgm:prSet presAssocID="{38EFD40B-6BF7-4CA4-8D80-9F450320BAA9}" presName="sibTrans" presStyleCnt="0"/>
      <dgm:spPr/>
    </dgm:pt>
    <dgm:pt modelId="{C818B49B-09B2-4C6C-BA13-CA28A52FF39B}" type="pres">
      <dgm:prSet presAssocID="{663B04EC-27E6-4223-AEFD-CCC6ADCFFB8F}" presName="node" presStyleLbl="node1" presStyleIdx="7" presStyleCnt="10">
        <dgm:presLayoutVars>
          <dgm:bulletEnabled val="1"/>
        </dgm:presLayoutVars>
      </dgm:prSet>
      <dgm:spPr/>
    </dgm:pt>
    <dgm:pt modelId="{9CB751EE-421C-4351-A8BC-5B062036E42A}" type="pres">
      <dgm:prSet presAssocID="{124CCBB5-0055-47BE-A45B-84DDF0AE4EAE}" presName="sibTrans" presStyleCnt="0"/>
      <dgm:spPr/>
    </dgm:pt>
    <dgm:pt modelId="{7EBD2180-429D-46FE-AF49-05CBE8E34727}" type="pres">
      <dgm:prSet presAssocID="{91645178-67C5-4115-A922-F925044A9706}" presName="node" presStyleLbl="node1" presStyleIdx="8" presStyleCnt="10">
        <dgm:presLayoutVars>
          <dgm:bulletEnabled val="1"/>
        </dgm:presLayoutVars>
      </dgm:prSet>
      <dgm:spPr/>
    </dgm:pt>
    <dgm:pt modelId="{75294CCC-56F4-4A2B-AA84-6052FB971F4B}" type="pres">
      <dgm:prSet presAssocID="{6A345D4E-78E9-4AE9-80D3-B408D00B965B}" presName="sibTrans" presStyleCnt="0"/>
      <dgm:spPr/>
    </dgm:pt>
    <dgm:pt modelId="{95FB3687-3234-4633-927D-EDD1F46C1CD5}" type="pres">
      <dgm:prSet presAssocID="{5F05A8A9-6B01-4AE2-9BE3-41DFC9D26F65}" presName="node" presStyleLbl="node1" presStyleIdx="9" presStyleCnt="10">
        <dgm:presLayoutVars>
          <dgm:bulletEnabled val="1"/>
        </dgm:presLayoutVars>
      </dgm:prSet>
      <dgm:spPr/>
    </dgm:pt>
  </dgm:ptLst>
  <dgm:cxnLst>
    <dgm:cxn modelId="{B2C6690C-1D40-4DA0-8424-15BD363B0318}" type="presOf" srcId="{2F3655C0-A65E-498F-87A0-F2AD92B4594C}" destId="{8246E1B2-A1EC-4F99-9834-8BBB66D34544}" srcOrd="0" destOrd="0" presId="urn:microsoft.com/office/officeart/2005/8/layout/default"/>
    <dgm:cxn modelId="{2F5CEE0D-F37A-44F0-9316-A05C827F483C}" srcId="{3FC6BB0D-AAA5-4805-AFB0-EE81F32BE6CE}" destId="{2E3357A9-CA11-4C47-B50C-8EFF7228785E}" srcOrd="1" destOrd="0" parTransId="{6C48E552-5475-4377-86A2-7C55C2F22208}" sibTransId="{F670CC2C-9CBE-499C-920E-62794F52936D}"/>
    <dgm:cxn modelId="{8D760A12-C7EC-460C-898F-AD750E46048A}" type="presOf" srcId="{2E3357A9-CA11-4C47-B50C-8EFF7228785E}" destId="{DA141E09-1F73-41D4-B148-A118C5FCF33E}" srcOrd="0" destOrd="0" presId="urn:microsoft.com/office/officeart/2005/8/layout/default"/>
    <dgm:cxn modelId="{2F6E911C-1A2A-4CBE-8DFD-9ACD976A4BD7}" type="presOf" srcId="{5F05A8A9-6B01-4AE2-9BE3-41DFC9D26F65}" destId="{95FB3687-3234-4633-927D-EDD1F46C1CD5}" srcOrd="0" destOrd="0" presId="urn:microsoft.com/office/officeart/2005/8/layout/default"/>
    <dgm:cxn modelId="{03E3A226-37EA-49B7-85B2-31B88F5E53B7}" type="presOf" srcId="{663B04EC-27E6-4223-AEFD-CCC6ADCFFB8F}" destId="{C818B49B-09B2-4C6C-BA13-CA28A52FF39B}" srcOrd="0" destOrd="0" presId="urn:microsoft.com/office/officeart/2005/8/layout/default"/>
    <dgm:cxn modelId="{779B5939-54AE-443C-89C4-F72975057513}" srcId="{3FC6BB0D-AAA5-4805-AFB0-EE81F32BE6CE}" destId="{5F05A8A9-6B01-4AE2-9BE3-41DFC9D26F65}" srcOrd="9" destOrd="0" parTransId="{5C55F380-B6A4-4E45-BCE2-7101035222E0}" sibTransId="{A150EEFF-A163-40A1-9D7A-89CC61ECA981}"/>
    <dgm:cxn modelId="{84B96E3F-CD80-4692-AB73-9DE1B65C9A46}" type="presOf" srcId="{EEC4DDC7-34D9-4D18-9BF0-4630B4621E76}" destId="{01768014-1C5F-4002-B81E-0B9CB9B25ABE}" srcOrd="0" destOrd="0" presId="urn:microsoft.com/office/officeart/2005/8/layout/default"/>
    <dgm:cxn modelId="{DA92DC3F-E7F7-4FA4-B3FB-5E0F8D6C9031}" srcId="{3FC6BB0D-AAA5-4805-AFB0-EE81F32BE6CE}" destId="{EEC4DDC7-34D9-4D18-9BF0-4630B4621E76}" srcOrd="2" destOrd="0" parTransId="{1CE14E8A-0657-4AD3-AE08-0B4C38DDFB0B}" sibTransId="{C8558FD8-2D15-4189-88FD-FF81431E7775}"/>
    <dgm:cxn modelId="{74DEE943-16DA-4CB9-8457-2F3C8D0E6842}" type="presOf" srcId="{3FC6BB0D-AAA5-4805-AFB0-EE81F32BE6CE}" destId="{BF966F47-D060-409E-A5DE-3FC2047E392B}" srcOrd="0" destOrd="0" presId="urn:microsoft.com/office/officeart/2005/8/layout/default"/>
    <dgm:cxn modelId="{E7C8F44C-5801-4D8C-982B-957FA47A46E8}" srcId="{3FC6BB0D-AAA5-4805-AFB0-EE81F32BE6CE}" destId="{EF782650-FF6E-4450-AC81-2AB4497B07DD}" srcOrd="5" destOrd="0" parTransId="{FFFCBD51-4D96-43AF-92CB-5225902E5AFB}" sibTransId="{327A0A41-2C86-477C-848E-49F4EBC13DE8}"/>
    <dgm:cxn modelId="{BE619883-6371-4C78-A2CA-EEA3E729D432}" type="presOf" srcId="{05A27060-7A8C-4A88-B5B9-BE5D2FDE88DB}" destId="{374C68D9-1D15-4CB0-B5B2-DFBDA6F41405}" srcOrd="0" destOrd="0" presId="urn:microsoft.com/office/officeart/2005/8/layout/default"/>
    <dgm:cxn modelId="{83022D98-D426-41A4-92CF-CEF57B71E155}" srcId="{3FC6BB0D-AAA5-4805-AFB0-EE81F32BE6CE}" destId="{85169E84-52FC-4AC0-9D3F-624CD4A78849}" srcOrd="4" destOrd="0" parTransId="{809AF60E-A281-42E6-A2A7-D86FAF69B774}" sibTransId="{270BA4E5-549B-48D9-80DC-EA71CE2C6AAF}"/>
    <dgm:cxn modelId="{EFFFADAD-8AEE-42D3-960A-9689F051A99A}" srcId="{3FC6BB0D-AAA5-4805-AFB0-EE81F32BE6CE}" destId="{663B04EC-27E6-4223-AEFD-CCC6ADCFFB8F}" srcOrd="7" destOrd="0" parTransId="{13F7E309-31F3-4CF5-B5A5-DFFBD79C4D4F}" sibTransId="{124CCBB5-0055-47BE-A45B-84DDF0AE4EAE}"/>
    <dgm:cxn modelId="{C2B67FB3-6570-4A99-9D42-5552854A5A1F}" type="presOf" srcId="{EF782650-FF6E-4450-AC81-2AB4497B07DD}" destId="{4ECC55CD-6B06-4895-B2AC-CACAEF6234BE}" srcOrd="0" destOrd="0" presId="urn:microsoft.com/office/officeart/2005/8/layout/default"/>
    <dgm:cxn modelId="{A47060BD-3815-4EFF-B7E7-F3AC728EA9DA}" type="presOf" srcId="{85169E84-52FC-4AC0-9D3F-624CD4A78849}" destId="{84A98525-B635-4AF3-ACEC-FAA1FF623F3A}" srcOrd="0" destOrd="0" presId="urn:microsoft.com/office/officeart/2005/8/layout/default"/>
    <dgm:cxn modelId="{CDA460BD-862E-4F10-A25F-D9559CE26D45}" srcId="{3FC6BB0D-AAA5-4805-AFB0-EE81F32BE6CE}" destId="{05A27060-7A8C-4A88-B5B9-BE5D2FDE88DB}" srcOrd="3" destOrd="0" parTransId="{8E47E42D-06F4-4D87-A65C-8CFC6AC9E136}" sibTransId="{8FAB33F7-BB38-4358-93FE-F48FC1C10969}"/>
    <dgm:cxn modelId="{3F7ED1BF-4C60-4EFA-BEE3-DBA364DC6E8E}" srcId="{3FC6BB0D-AAA5-4805-AFB0-EE81F32BE6CE}" destId="{2F3655C0-A65E-498F-87A0-F2AD92B4594C}" srcOrd="0" destOrd="0" parTransId="{517C421C-08CF-47A2-B3C9-A671333DABBB}" sibTransId="{75BF7D61-19AB-4063-9CD9-BA0E25BE9EF2}"/>
    <dgm:cxn modelId="{55044EDA-B7AE-4599-A1A5-30298530F411}" type="presOf" srcId="{91645178-67C5-4115-A922-F925044A9706}" destId="{7EBD2180-429D-46FE-AF49-05CBE8E34727}" srcOrd="0" destOrd="0" presId="urn:microsoft.com/office/officeart/2005/8/layout/default"/>
    <dgm:cxn modelId="{E315C8E4-80F4-4E6A-86A9-6BA33AA50C5E}" srcId="{3FC6BB0D-AAA5-4805-AFB0-EE81F32BE6CE}" destId="{C6792DB8-8E47-4A4C-AEAA-FE04220FD068}" srcOrd="6" destOrd="0" parTransId="{88A0A87E-33B9-4929-A79C-19C3F82E4D53}" sibTransId="{38EFD40B-6BF7-4CA4-8D80-9F450320BAA9}"/>
    <dgm:cxn modelId="{D22FC8ED-1E81-4727-9839-61D830FCC026}" srcId="{3FC6BB0D-AAA5-4805-AFB0-EE81F32BE6CE}" destId="{91645178-67C5-4115-A922-F925044A9706}" srcOrd="8" destOrd="0" parTransId="{0EC077EE-D8E3-4E8A-AC87-A415A8D4DCCD}" sibTransId="{6A345D4E-78E9-4AE9-80D3-B408D00B965B}"/>
    <dgm:cxn modelId="{764E38F5-BB7F-410E-9B80-30FD1E843382}" type="presOf" srcId="{C6792DB8-8E47-4A4C-AEAA-FE04220FD068}" destId="{65E48BAB-BEA0-411E-8724-AD525AB3AAA6}" srcOrd="0" destOrd="0" presId="urn:microsoft.com/office/officeart/2005/8/layout/default"/>
    <dgm:cxn modelId="{F27D5ED9-3522-4C0E-B769-96C7720C9390}" type="presParOf" srcId="{BF966F47-D060-409E-A5DE-3FC2047E392B}" destId="{8246E1B2-A1EC-4F99-9834-8BBB66D34544}" srcOrd="0" destOrd="0" presId="urn:microsoft.com/office/officeart/2005/8/layout/default"/>
    <dgm:cxn modelId="{24425937-2F51-432E-8D75-5BBE8CF96C52}" type="presParOf" srcId="{BF966F47-D060-409E-A5DE-3FC2047E392B}" destId="{C3276A3F-E0DC-41C6-B54D-7BB282D74D17}" srcOrd="1" destOrd="0" presId="urn:microsoft.com/office/officeart/2005/8/layout/default"/>
    <dgm:cxn modelId="{F0B796D5-7BCB-47CF-AE51-3B3E600395F0}" type="presParOf" srcId="{BF966F47-D060-409E-A5DE-3FC2047E392B}" destId="{DA141E09-1F73-41D4-B148-A118C5FCF33E}" srcOrd="2" destOrd="0" presId="urn:microsoft.com/office/officeart/2005/8/layout/default"/>
    <dgm:cxn modelId="{6E811421-1592-438D-8024-F3AEE446596E}" type="presParOf" srcId="{BF966F47-D060-409E-A5DE-3FC2047E392B}" destId="{C875DEDB-7998-4607-9A57-147CA66999AF}" srcOrd="3" destOrd="0" presId="urn:microsoft.com/office/officeart/2005/8/layout/default"/>
    <dgm:cxn modelId="{C534D137-7778-4ED5-89CA-329BCA7C7F2C}" type="presParOf" srcId="{BF966F47-D060-409E-A5DE-3FC2047E392B}" destId="{01768014-1C5F-4002-B81E-0B9CB9B25ABE}" srcOrd="4" destOrd="0" presId="urn:microsoft.com/office/officeart/2005/8/layout/default"/>
    <dgm:cxn modelId="{74E8F4BB-BA10-4EAC-BBBE-5C5255CE006C}" type="presParOf" srcId="{BF966F47-D060-409E-A5DE-3FC2047E392B}" destId="{9CD3075A-B7C8-4901-AC20-3774240395B6}" srcOrd="5" destOrd="0" presId="urn:microsoft.com/office/officeart/2005/8/layout/default"/>
    <dgm:cxn modelId="{911686F9-4E6E-499F-A423-1CE8834C43BF}" type="presParOf" srcId="{BF966F47-D060-409E-A5DE-3FC2047E392B}" destId="{374C68D9-1D15-4CB0-B5B2-DFBDA6F41405}" srcOrd="6" destOrd="0" presId="urn:microsoft.com/office/officeart/2005/8/layout/default"/>
    <dgm:cxn modelId="{C766A66B-7AA0-49AF-B65F-37616E9E4045}" type="presParOf" srcId="{BF966F47-D060-409E-A5DE-3FC2047E392B}" destId="{4CD89FAF-342F-4B7A-AF7E-18E6F80E10C9}" srcOrd="7" destOrd="0" presId="urn:microsoft.com/office/officeart/2005/8/layout/default"/>
    <dgm:cxn modelId="{1EE73E12-D1A4-46D0-996A-7846191ED5DF}" type="presParOf" srcId="{BF966F47-D060-409E-A5DE-3FC2047E392B}" destId="{84A98525-B635-4AF3-ACEC-FAA1FF623F3A}" srcOrd="8" destOrd="0" presId="urn:microsoft.com/office/officeart/2005/8/layout/default"/>
    <dgm:cxn modelId="{6AF51234-D1B5-4312-8BB7-1D2A7E14DCEA}" type="presParOf" srcId="{BF966F47-D060-409E-A5DE-3FC2047E392B}" destId="{2A9FB867-17DC-446A-9C69-34034BB52BA9}" srcOrd="9" destOrd="0" presId="urn:microsoft.com/office/officeart/2005/8/layout/default"/>
    <dgm:cxn modelId="{F1C8C626-639C-48CF-BD0A-DCE9E57119C9}" type="presParOf" srcId="{BF966F47-D060-409E-A5DE-3FC2047E392B}" destId="{4ECC55CD-6B06-4895-B2AC-CACAEF6234BE}" srcOrd="10" destOrd="0" presId="urn:microsoft.com/office/officeart/2005/8/layout/default"/>
    <dgm:cxn modelId="{67623147-7EB9-41CA-AE8F-B9D38D9AE8FF}" type="presParOf" srcId="{BF966F47-D060-409E-A5DE-3FC2047E392B}" destId="{59BCF2A9-B9F9-4637-9A9E-8FFFDD69D153}" srcOrd="11" destOrd="0" presId="urn:microsoft.com/office/officeart/2005/8/layout/default"/>
    <dgm:cxn modelId="{01337994-02A9-4BED-93A8-D6516CCE4F6A}" type="presParOf" srcId="{BF966F47-D060-409E-A5DE-3FC2047E392B}" destId="{65E48BAB-BEA0-411E-8724-AD525AB3AAA6}" srcOrd="12" destOrd="0" presId="urn:microsoft.com/office/officeart/2005/8/layout/default"/>
    <dgm:cxn modelId="{6AD29690-8626-459D-900A-088548A0262D}" type="presParOf" srcId="{BF966F47-D060-409E-A5DE-3FC2047E392B}" destId="{29B5F027-F63E-4F75-BAA2-0CC183A7C8ED}" srcOrd="13" destOrd="0" presId="urn:microsoft.com/office/officeart/2005/8/layout/default"/>
    <dgm:cxn modelId="{6757D54A-94CF-48C0-9E19-00A7921744C8}" type="presParOf" srcId="{BF966F47-D060-409E-A5DE-3FC2047E392B}" destId="{C818B49B-09B2-4C6C-BA13-CA28A52FF39B}" srcOrd="14" destOrd="0" presId="urn:microsoft.com/office/officeart/2005/8/layout/default"/>
    <dgm:cxn modelId="{FBC140A8-28A9-4BB9-A94F-89E7655138D4}" type="presParOf" srcId="{BF966F47-D060-409E-A5DE-3FC2047E392B}" destId="{9CB751EE-421C-4351-A8BC-5B062036E42A}" srcOrd="15" destOrd="0" presId="urn:microsoft.com/office/officeart/2005/8/layout/default"/>
    <dgm:cxn modelId="{7BB9C5C7-96F3-460D-B689-480E1369A998}" type="presParOf" srcId="{BF966F47-D060-409E-A5DE-3FC2047E392B}" destId="{7EBD2180-429D-46FE-AF49-05CBE8E34727}" srcOrd="16" destOrd="0" presId="urn:microsoft.com/office/officeart/2005/8/layout/default"/>
    <dgm:cxn modelId="{A5A1DBFA-23B3-4E81-BC31-C00710DDD875}" type="presParOf" srcId="{BF966F47-D060-409E-A5DE-3FC2047E392B}" destId="{75294CCC-56F4-4A2B-AA84-6052FB971F4B}" srcOrd="17" destOrd="0" presId="urn:microsoft.com/office/officeart/2005/8/layout/default"/>
    <dgm:cxn modelId="{426C53D0-CBCA-486F-AB01-A840CB1DD4EC}" type="presParOf" srcId="{BF966F47-D060-409E-A5DE-3FC2047E392B}" destId="{95FB3687-3234-4633-927D-EDD1F46C1CD5}" srcOrd="18"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C2A479F-8988-41EB-A58F-40D6B277703C}" type="doc">
      <dgm:prSet loTypeId="urn:microsoft.com/office/officeart/2005/8/layout/arrow3" loCatId="relationship" qsTypeId="urn:microsoft.com/office/officeart/2005/8/quickstyle/3d3" qsCatId="3D" csTypeId="urn:microsoft.com/office/officeart/2005/8/colors/colorful1" csCatId="colorful" phldr="1"/>
      <dgm:spPr/>
      <dgm:t>
        <a:bodyPr/>
        <a:lstStyle/>
        <a:p>
          <a:endParaRPr lang="en-US"/>
        </a:p>
      </dgm:t>
    </dgm:pt>
    <dgm:pt modelId="{796B8261-8DEF-4752-A1D2-04DF20D1A6F9}">
      <dgm:prSet phldrT="[Text]"/>
      <dgm:spPr/>
      <dgm:t>
        <a:bodyPr/>
        <a:lstStyle/>
        <a:p>
          <a:r>
            <a:rPr lang="en-US" dirty="0"/>
            <a:t>Technical Issues</a:t>
          </a:r>
        </a:p>
      </dgm:t>
    </dgm:pt>
    <dgm:pt modelId="{6E44170E-6540-4EF9-A716-F69455D43C43}" type="parTrans" cxnId="{11FBF4D0-4D33-47B0-952E-BE8B4C86DC1E}">
      <dgm:prSet/>
      <dgm:spPr/>
      <dgm:t>
        <a:bodyPr/>
        <a:lstStyle/>
        <a:p>
          <a:endParaRPr lang="en-US"/>
        </a:p>
      </dgm:t>
    </dgm:pt>
    <dgm:pt modelId="{1FF01516-BEC6-4398-8490-E40CE7AABCDC}" type="sibTrans" cxnId="{11FBF4D0-4D33-47B0-952E-BE8B4C86DC1E}">
      <dgm:prSet/>
      <dgm:spPr/>
      <dgm:t>
        <a:bodyPr/>
        <a:lstStyle/>
        <a:p>
          <a:endParaRPr lang="en-US"/>
        </a:p>
      </dgm:t>
    </dgm:pt>
    <dgm:pt modelId="{3B7A3D9C-55E8-4016-8D3B-4595DB672F8B}">
      <dgm:prSet phldrT="[Text]"/>
      <dgm:spPr/>
      <dgm:t>
        <a:bodyPr/>
        <a:lstStyle/>
        <a:p>
          <a:r>
            <a:rPr lang="en-US" dirty="0"/>
            <a:t>Social Issues</a:t>
          </a:r>
        </a:p>
      </dgm:t>
    </dgm:pt>
    <dgm:pt modelId="{597820AD-76BF-413A-8304-60A1DE13DBC9}" type="parTrans" cxnId="{18E5C940-A108-4C1E-B9ED-ABEB9C2D3558}">
      <dgm:prSet/>
      <dgm:spPr/>
      <dgm:t>
        <a:bodyPr/>
        <a:lstStyle/>
        <a:p>
          <a:endParaRPr lang="en-US"/>
        </a:p>
      </dgm:t>
    </dgm:pt>
    <dgm:pt modelId="{9F73D232-BFAE-47A2-BE76-AFFFEE0D58DD}" type="sibTrans" cxnId="{18E5C940-A108-4C1E-B9ED-ABEB9C2D3558}">
      <dgm:prSet/>
      <dgm:spPr/>
      <dgm:t>
        <a:bodyPr/>
        <a:lstStyle/>
        <a:p>
          <a:endParaRPr lang="en-US"/>
        </a:p>
      </dgm:t>
    </dgm:pt>
    <dgm:pt modelId="{3FAE9E98-8826-4BF0-A48F-B6BED65A0E54}" type="pres">
      <dgm:prSet presAssocID="{6C2A479F-8988-41EB-A58F-40D6B277703C}" presName="compositeShape" presStyleCnt="0">
        <dgm:presLayoutVars>
          <dgm:chMax val="2"/>
          <dgm:dir/>
          <dgm:resizeHandles val="exact"/>
        </dgm:presLayoutVars>
      </dgm:prSet>
      <dgm:spPr/>
    </dgm:pt>
    <dgm:pt modelId="{4C0B9791-44A5-48C5-A53F-7D9ECDB10B31}" type="pres">
      <dgm:prSet presAssocID="{6C2A479F-8988-41EB-A58F-40D6B277703C}" presName="divider" presStyleLbl="fgShp" presStyleIdx="0" presStyleCnt="1"/>
      <dgm:spPr/>
    </dgm:pt>
    <dgm:pt modelId="{39B6189F-A7DE-4B7E-8FCF-EFE38DEF97C3}" type="pres">
      <dgm:prSet presAssocID="{796B8261-8DEF-4752-A1D2-04DF20D1A6F9}" presName="downArrow" presStyleLbl="node1" presStyleIdx="0" presStyleCnt="2"/>
      <dgm:spPr/>
    </dgm:pt>
    <dgm:pt modelId="{9FF08876-F0D2-44BC-B8DF-D9416D1FEA3A}" type="pres">
      <dgm:prSet presAssocID="{796B8261-8DEF-4752-A1D2-04DF20D1A6F9}" presName="downArrowText" presStyleLbl="revTx" presStyleIdx="0" presStyleCnt="2">
        <dgm:presLayoutVars>
          <dgm:bulletEnabled val="1"/>
        </dgm:presLayoutVars>
      </dgm:prSet>
      <dgm:spPr/>
    </dgm:pt>
    <dgm:pt modelId="{03B61C04-96F8-4801-8B85-22DF16464706}" type="pres">
      <dgm:prSet presAssocID="{3B7A3D9C-55E8-4016-8D3B-4595DB672F8B}" presName="upArrow" presStyleLbl="node1" presStyleIdx="1" presStyleCnt="2"/>
      <dgm:spPr/>
    </dgm:pt>
    <dgm:pt modelId="{A170404B-564A-4BAA-88F8-314D33819D38}" type="pres">
      <dgm:prSet presAssocID="{3B7A3D9C-55E8-4016-8D3B-4595DB672F8B}" presName="upArrowText" presStyleLbl="revTx" presStyleIdx="1" presStyleCnt="2">
        <dgm:presLayoutVars>
          <dgm:bulletEnabled val="1"/>
        </dgm:presLayoutVars>
      </dgm:prSet>
      <dgm:spPr/>
    </dgm:pt>
  </dgm:ptLst>
  <dgm:cxnLst>
    <dgm:cxn modelId="{34BB8C03-CEC9-463A-8B6E-66C2FEF71518}" type="presOf" srcId="{3B7A3D9C-55E8-4016-8D3B-4595DB672F8B}" destId="{A170404B-564A-4BAA-88F8-314D33819D38}" srcOrd="0" destOrd="0" presId="urn:microsoft.com/office/officeart/2005/8/layout/arrow3"/>
    <dgm:cxn modelId="{18E5C940-A108-4C1E-B9ED-ABEB9C2D3558}" srcId="{6C2A479F-8988-41EB-A58F-40D6B277703C}" destId="{3B7A3D9C-55E8-4016-8D3B-4595DB672F8B}" srcOrd="1" destOrd="0" parTransId="{597820AD-76BF-413A-8304-60A1DE13DBC9}" sibTransId="{9F73D232-BFAE-47A2-BE76-AFFFEE0D58DD}"/>
    <dgm:cxn modelId="{51858C50-62DF-4146-BA8C-C649A950D939}" type="presOf" srcId="{6C2A479F-8988-41EB-A58F-40D6B277703C}" destId="{3FAE9E98-8826-4BF0-A48F-B6BED65A0E54}" srcOrd="0" destOrd="0" presId="urn:microsoft.com/office/officeart/2005/8/layout/arrow3"/>
    <dgm:cxn modelId="{0AA00252-A70E-44CC-B168-B7831E720385}" type="presOf" srcId="{796B8261-8DEF-4752-A1D2-04DF20D1A6F9}" destId="{9FF08876-F0D2-44BC-B8DF-D9416D1FEA3A}" srcOrd="0" destOrd="0" presId="urn:microsoft.com/office/officeart/2005/8/layout/arrow3"/>
    <dgm:cxn modelId="{11FBF4D0-4D33-47B0-952E-BE8B4C86DC1E}" srcId="{6C2A479F-8988-41EB-A58F-40D6B277703C}" destId="{796B8261-8DEF-4752-A1D2-04DF20D1A6F9}" srcOrd="0" destOrd="0" parTransId="{6E44170E-6540-4EF9-A716-F69455D43C43}" sibTransId="{1FF01516-BEC6-4398-8490-E40CE7AABCDC}"/>
    <dgm:cxn modelId="{C8007635-1946-41C7-9C3A-07EBD53BE7F8}" type="presParOf" srcId="{3FAE9E98-8826-4BF0-A48F-B6BED65A0E54}" destId="{4C0B9791-44A5-48C5-A53F-7D9ECDB10B31}" srcOrd="0" destOrd="0" presId="urn:microsoft.com/office/officeart/2005/8/layout/arrow3"/>
    <dgm:cxn modelId="{9C355BFC-A8F9-4A45-96FB-16E73865DE0A}" type="presParOf" srcId="{3FAE9E98-8826-4BF0-A48F-B6BED65A0E54}" destId="{39B6189F-A7DE-4B7E-8FCF-EFE38DEF97C3}" srcOrd="1" destOrd="0" presId="urn:microsoft.com/office/officeart/2005/8/layout/arrow3"/>
    <dgm:cxn modelId="{152FAEA9-44EC-47C2-8EA8-B108C4320F13}" type="presParOf" srcId="{3FAE9E98-8826-4BF0-A48F-B6BED65A0E54}" destId="{9FF08876-F0D2-44BC-B8DF-D9416D1FEA3A}" srcOrd="2" destOrd="0" presId="urn:microsoft.com/office/officeart/2005/8/layout/arrow3"/>
    <dgm:cxn modelId="{7317FCC4-8034-426E-B5C7-6A064CE343CE}" type="presParOf" srcId="{3FAE9E98-8826-4BF0-A48F-B6BED65A0E54}" destId="{03B61C04-96F8-4801-8B85-22DF16464706}" srcOrd="3" destOrd="0" presId="urn:microsoft.com/office/officeart/2005/8/layout/arrow3"/>
    <dgm:cxn modelId="{D1412D4C-AC3E-4FDE-B594-87228CD497FE}" type="presParOf" srcId="{3FAE9E98-8826-4BF0-A48F-B6BED65A0E54}" destId="{A170404B-564A-4BAA-88F8-314D33819D38}" srcOrd="4" destOrd="0" presId="urn:microsoft.com/office/officeart/2005/8/layout/arrow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EE7CB4-E55E-4AE5-B018-87E70E9D472A}">
      <dsp:nvSpPr>
        <dsp:cNvPr id="0" name=""/>
        <dsp:cNvSpPr/>
      </dsp:nvSpPr>
      <dsp:spPr>
        <a:xfrm>
          <a:off x="1931149" y="0"/>
          <a:ext cx="6962140" cy="4351338"/>
        </a:xfrm>
        <a:prstGeom prst="swooshArrow">
          <a:avLst>
            <a:gd name="adj1" fmla="val 25000"/>
            <a:gd name="adj2" fmla="val 25000"/>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9BC9EE5-41D8-4E1D-BA64-C828FA037AE6}">
      <dsp:nvSpPr>
        <dsp:cNvPr id="0" name=""/>
        <dsp:cNvSpPr/>
      </dsp:nvSpPr>
      <dsp:spPr>
        <a:xfrm>
          <a:off x="2462500" y="3235654"/>
          <a:ext cx="160129" cy="160129"/>
        </a:xfrm>
        <a:prstGeom prst="ellipse">
          <a:avLst/>
        </a:prstGeom>
        <a:solidFill>
          <a:srgbClr val="C00000"/>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FA34CD5-A60D-4EE6-8B76-A8361BEDC35E}">
      <dsp:nvSpPr>
        <dsp:cNvPr id="0" name=""/>
        <dsp:cNvSpPr/>
      </dsp:nvSpPr>
      <dsp:spPr>
        <a:xfrm>
          <a:off x="2542565" y="3315719"/>
          <a:ext cx="1190526" cy="10356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4849" tIns="0" rIns="0" bIns="0" numCol="1" spcCol="1270" anchor="t" anchorCtr="0">
          <a:noAutofit/>
        </a:bodyPr>
        <a:lstStyle/>
        <a:p>
          <a:pPr marL="0" lvl="0" indent="0" algn="l" defTabSz="533400" rtl="1">
            <a:lnSpc>
              <a:spcPct val="90000"/>
            </a:lnSpc>
            <a:spcBef>
              <a:spcPct val="0"/>
            </a:spcBef>
            <a:spcAft>
              <a:spcPct val="35000"/>
            </a:spcAft>
            <a:buNone/>
          </a:pPr>
          <a:r>
            <a:rPr lang="fa-IR" sz="1200" kern="1200" dirty="0">
              <a:cs typeface="B Yekan" panose="00000400000000000000" pitchFamily="2" charset="-78"/>
            </a:rPr>
            <a:t>دوره پردازش الکترونیکی داده</a:t>
          </a:r>
        </a:p>
      </dsp:txBody>
      <dsp:txXfrm>
        <a:off x="2542565" y="3315719"/>
        <a:ext cx="1190526" cy="1035618"/>
      </dsp:txXfrm>
    </dsp:sp>
    <dsp:sp modelId="{877979DB-20DA-40B5-8B15-6B7EBC80B50C}">
      <dsp:nvSpPr>
        <dsp:cNvPr id="0" name=""/>
        <dsp:cNvSpPr/>
      </dsp:nvSpPr>
      <dsp:spPr>
        <a:xfrm>
          <a:off x="3593848" y="2223533"/>
          <a:ext cx="278485" cy="278485"/>
        </a:xfrm>
        <a:prstGeom prst="ellipse">
          <a:avLst/>
        </a:prstGeom>
        <a:solidFill>
          <a:srgbClr val="FF3300"/>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A3D0BA9-A063-4BA7-8C54-2AEA1A3952ED}">
      <dsp:nvSpPr>
        <dsp:cNvPr id="0" name=""/>
        <dsp:cNvSpPr/>
      </dsp:nvSpPr>
      <dsp:spPr>
        <a:xfrm>
          <a:off x="3733091" y="2362776"/>
          <a:ext cx="1462049" cy="19885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7564" tIns="0" rIns="0" bIns="0" numCol="1" spcCol="1270" anchor="t" anchorCtr="0">
          <a:noAutofit/>
        </a:bodyPr>
        <a:lstStyle/>
        <a:p>
          <a:pPr marL="0" lvl="0" indent="0" algn="l" defTabSz="533400" rtl="1">
            <a:lnSpc>
              <a:spcPct val="90000"/>
            </a:lnSpc>
            <a:spcBef>
              <a:spcPct val="0"/>
            </a:spcBef>
            <a:spcAft>
              <a:spcPct val="35000"/>
            </a:spcAft>
            <a:buNone/>
          </a:pPr>
          <a:r>
            <a:rPr lang="fa-IR" sz="1200" kern="1200" dirty="0">
              <a:cs typeface="B Yekan" panose="00000400000000000000" pitchFamily="2" charset="-78"/>
            </a:rPr>
            <a:t>دوره مایکرو</a:t>
          </a:r>
        </a:p>
      </dsp:txBody>
      <dsp:txXfrm>
        <a:off x="3733091" y="2362776"/>
        <a:ext cx="1462049" cy="1988561"/>
      </dsp:txXfrm>
    </dsp:sp>
    <dsp:sp modelId="{705EA829-A32E-4BD5-B305-376BF368A34A}">
      <dsp:nvSpPr>
        <dsp:cNvPr id="0" name=""/>
        <dsp:cNvSpPr/>
      </dsp:nvSpPr>
      <dsp:spPr>
        <a:xfrm>
          <a:off x="5038492" y="1477714"/>
          <a:ext cx="368993" cy="368993"/>
        </a:xfrm>
        <a:prstGeom prst="ellipse">
          <a:avLst/>
        </a:prstGeom>
        <a:solidFill>
          <a:srgbClr val="FF9379"/>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5942179-A951-4A70-93CA-BCB541700AB9}">
      <dsp:nvSpPr>
        <dsp:cNvPr id="0" name=""/>
        <dsp:cNvSpPr/>
      </dsp:nvSpPr>
      <dsp:spPr>
        <a:xfrm>
          <a:off x="5222989" y="1662211"/>
          <a:ext cx="1462049" cy="26891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5522" tIns="0" rIns="0" bIns="0" numCol="1" spcCol="1270" anchor="t" anchorCtr="0">
          <a:noAutofit/>
        </a:bodyPr>
        <a:lstStyle/>
        <a:p>
          <a:pPr marL="0" lvl="0" indent="0" algn="l" defTabSz="533400" rtl="1">
            <a:lnSpc>
              <a:spcPct val="90000"/>
            </a:lnSpc>
            <a:spcBef>
              <a:spcPct val="0"/>
            </a:spcBef>
            <a:spcAft>
              <a:spcPct val="35000"/>
            </a:spcAft>
            <a:buNone/>
          </a:pPr>
          <a:r>
            <a:rPr lang="fa-IR" sz="1200" kern="1200" dirty="0">
              <a:cs typeface="B Yekan" panose="00000400000000000000" pitchFamily="2" charset="-78"/>
            </a:rPr>
            <a:t>دوره شبکه</a:t>
          </a:r>
        </a:p>
      </dsp:txBody>
      <dsp:txXfrm>
        <a:off x="5222989" y="1662211"/>
        <a:ext cx="1462049" cy="2689126"/>
      </dsp:txXfrm>
    </dsp:sp>
    <dsp:sp modelId="{BC8FB173-8D1C-4950-9958-EEA1F9FC7002}">
      <dsp:nvSpPr>
        <dsp:cNvPr id="0" name=""/>
        <dsp:cNvSpPr/>
      </dsp:nvSpPr>
      <dsp:spPr>
        <a:xfrm>
          <a:off x="6611936" y="984272"/>
          <a:ext cx="494311" cy="494311"/>
        </a:xfrm>
        <a:prstGeom prst="ellipse">
          <a:avLst/>
        </a:prstGeom>
        <a:solidFill>
          <a:srgbClr val="FFD5D5"/>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318D7DB-6B7E-404B-B165-483763DFC6A5}">
      <dsp:nvSpPr>
        <dsp:cNvPr id="0" name=""/>
        <dsp:cNvSpPr/>
      </dsp:nvSpPr>
      <dsp:spPr>
        <a:xfrm>
          <a:off x="6859092" y="1231428"/>
          <a:ext cx="1462049" cy="31199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1926" tIns="0" rIns="0" bIns="0" numCol="1" spcCol="1270" anchor="t" anchorCtr="0">
          <a:noAutofit/>
        </a:bodyPr>
        <a:lstStyle/>
        <a:p>
          <a:pPr marL="0" lvl="0" indent="0" algn="l" defTabSz="533400" rtl="1">
            <a:lnSpc>
              <a:spcPct val="90000"/>
            </a:lnSpc>
            <a:spcBef>
              <a:spcPct val="0"/>
            </a:spcBef>
            <a:spcAft>
              <a:spcPct val="35000"/>
            </a:spcAft>
            <a:buNone/>
          </a:pPr>
          <a:r>
            <a:rPr lang="fa-IR" sz="1200" kern="1200" dirty="0">
              <a:cs typeface="B Yekan" panose="00000400000000000000" pitchFamily="2" charset="-78"/>
            </a:rPr>
            <a:t>دوره جهانی شدن</a:t>
          </a:r>
        </a:p>
      </dsp:txBody>
      <dsp:txXfrm>
        <a:off x="6859092" y="1231428"/>
        <a:ext cx="1462049" cy="311990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46E1B2-A1EC-4F99-9834-8BBB66D34544}">
      <dsp:nvSpPr>
        <dsp:cNvPr id="0" name=""/>
        <dsp:cNvSpPr/>
      </dsp:nvSpPr>
      <dsp:spPr>
        <a:xfrm>
          <a:off x="582645" y="1178"/>
          <a:ext cx="2174490" cy="1304694"/>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latin typeface="Tahoma" panose="020B0604030504040204" pitchFamily="34" charset="0"/>
              <a:cs typeface="Tahoma" panose="020B0604030504040204" pitchFamily="34" charset="0"/>
            </a:rPr>
            <a:t>Project Management Expertise</a:t>
          </a:r>
        </a:p>
      </dsp:txBody>
      <dsp:txXfrm>
        <a:off x="582645" y="1178"/>
        <a:ext cx="2174490" cy="1304694"/>
      </dsp:txXfrm>
    </dsp:sp>
    <dsp:sp modelId="{DA141E09-1F73-41D4-B148-A118C5FCF33E}">
      <dsp:nvSpPr>
        <dsp:cNvPr id="0" name=""/>
        <dsp:cNvSpPr/>
      </dsp:nvSpPr>
      <dsp:spPr>
        <a:xfrm>
          <a:off x="2974584" y="1178"/>
          <a:ext cx="2174490" cy="1304694"/>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latin typeface="Tahoma" panose="020B0604030504040204" pitchFamily="34" charset="0"/>
              <a:cs typeface="Tahoma" panose="020B0604030504040204" pitchFamily="34" charset="0"/>
            </a:rPr>
            <a:t>Agile process</a:t>
          </a:r>
        </a:p>
      </dsp:txBody>
      <dsp:txXfrm>
        <a:off x="2974584" y="1178"/>
        <a:ext cx="2174490" cy="1304694"/>
      </dsp:txXfrm>
    </dsp:sp>
    <dsp:sp modelId="{01768014-1C5F-4002-B81E-0B9CB9B25ABE}">
      <dsp:nvSpPr>
        <dsp:cNvPr id="0" name=""/>
        <dsp:cNvSpPr/>
      </dsp:nvSpPr>
      <dsp:spPr>
        <a:xfrm>
          <a:off x="5366524" y="1178"/>
          <a:ext cx="2174490" cy="1304694"/>
        </a:xfrm>
        <a:prstGeom prst="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latin typeface="Tahoma" panose="020B0604030504040204" pitchFamily="34" charset="0"/>
              <a:cs typeface="Tahoma" panose="020B0604030504040204" pitchFamily="34" charset="0"/>
            </a:rPr>
            <a:t>Optimizing scope</a:t>
          </a:r>
        </a:p>
      </dsp:txBody>
      <dsp:txXfrm>
        <a:off x="5366524" y="1178"/>
        <a:ext cx="2174490" cy="1304694"/>
      </dsp:txXfrm>
    </dsp:sp>
    <dsp:sp modelId="{374C68D9-1D15-4CB0-B5B2-DFBDA6F41405}">
      <dsp:nvSpPr>
        <dsp:cNvPr id="0" name=""/>
        <dsp:cNvSpPr/>
      </dsp:nvSpPr>
      <dsp:spPr>
        <a:xfrm>
          <a:off x="7758464" y="1178"/>
          <a:ext cx="2174490" cy="1304694"/>
        </a:xfrm>
        <a:prstGeom prst="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latin typeface="Tahoma" panose="020B0604030504040204" pitchFamily="34" charset="0"/>
              <a:cs typeface="Tahoma" panose="020B0604030504040204" pitchFamily="34" charset="0"/>
            </a:rPr>
            <a:t>Tools and infrastructure</a:t>
          </a:r>
        </a:p>
      </dsp:txBody>
      <dsp:txXfrm>
        <a:off x="7758464" y="1178"/>
        <a:ext cx="2174490" cy="1304694"/>
      </dsp:txXfrm>
    </dsp:sp>
    <dsp:sp modelId="{84A98525-B635-4AF3-ACEC-FAA1FF623F3A}">
      <dsp:nvSpPr>
        <dsp:cNvPr id="0" name=""/>
        <dsp:cNvSpPr/>
      </dsp:nvSpPr>
      <dsp:spPr>
        <a:xfrm>
          <a:off x="582645" y="1523321"/>
          <a:ext cx="2174490" cy="1304694"/>
        </a:xfrm>
        <a:prstGeom prst="rect">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a:latin typeface="Tahoma" panose="020B0604030504040204" pitchFamily="34" charset="0"/>
              <a:cs typeface="Tahoma" panose="020B0604030504040204" pitchFamily="34" charset="0"/>
            </a:rPr>
            <a:t>User Involvement</a:t>
          </a:r>
          <a:endParaRPr lang="en-US" sz="2600" kern="1200" dirty="0">
            <a:latin typeface="Tahoma" panose="020B0604030504040204" pitchFamily="34" charset="0"/>
            <a:cs typeface="Tahoma" panose="020B0604030504040204" pitchFamily="34" charset="0"/>
          </a:endParaRPr>
        </a:p>
      </dsp:txBody>
      <dsp:txXfrm>
        <a:off x="582645" y="1523321"/>
        <a:ext cx="2174490" cy="1304694"/>
      </dsp:txXfrm>
    </dsp:sp>
    <dsp:sp modelId="{4ECC55CD-6B06-4895-B2AC-CACAEF6234BE}">
      <dsp:nvSpPr>
        <dsp:cNvPr id="0" name=""/>
        <dsp:cNvSpPr/>
      </dsp:nvSpPr>
      <dsp:spPr>
        <a:xfrm>
          <a:off x="2974584" y="1523321"/>
          <a:ext cx="2174490" cy="1304694"/>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latin typeface="Tahoma" panose="020B0604030504040204" pitchFamily="34" charset="0"/>
              <a:cs typeface="Tahoma" panose="020B0604030504040204" pitchFamily="34" charset="0"/>
            </a:rPr>
            <a:t>Clear business objective</a:t>
          </a:r>
        </a:p>
      </dsp:txBody>
      <dsp:txXfrm>
        <a:off x="2974584" y="1523321"/>
        <a:ext cx="2174490" cy="1304694"/>
      </dsp:txXfrm>
    </dsp:sp>
    <dsp:sp modelId="{65E48BAB-BEA0-411E-8724-AD525AB3AAA6}">
      <dsp:nvSpPr>
        <dsp:cNvPr id="0" name=""/>
        <dsp:cNvSpPr/>
      </dsp:nvSpPr>
      <dsp:spPr>
        <a:xfrm>
          <a:off x="5366524" y="1523321"/>
          <a:ext cx="2174490" cy="1304694"/>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latin typeface="Tahoma" panose="020B0604030504040204" pitchFamily="34" charset="0"/>
              <a:cs typeface="Tahoma" panose="020B0604030504040204" pitchFamily="34" charset="0"/>
            </a:rPr>
            <a:t>Emotional maturity</a:t>
          </a:r>
        </a:p>
      </dsp:txBody>
      <dsp:txXfrm>
        <a:off x="5366524" y="1523321"/>
        <a:ext cx="2174490" cy="1304694"/>
      </dsp:txXfrm>
    </dsp:sp>
    <dsp:sp modelId="{C818B49B-09B2-4C6C-BA13-CA28A52FF39B}">
      <dsp:nvSpPr>
        <dsp:cNvPr id="0" name=""/>
        <dsp:cNvSpPr/>
      </dsp:nvSpPr>
      <dsp:spPr>
        <a:xfrm>
          <a:off x="7758464" y="1523321"/>
          <a:ext cx="2174490" cy="1304694"/>
        </a:xfrm>
        <a:prstGeom prst="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latin typeface="Tahoma" panose="020B0604030504040204" pitchFamily="34" charset="0"/>
              <a:cs typeface="Tahoma" panose="020B0604030504040204" pitchFamily="34" charset="0"/>
            </a:rPr>
            <a:t>Skilled resources</a:t>
          </a:r>
        </a:p>
      </dsp:txBody>
      <dsp:txXfrm>
        <a:off x="7758464" y="1523321"/>
        <a:ext cx="2174490" cy="1304694"/>
      </dsp:txXfrm>
    </dsp:sp>
    <dsp:sp modelId="{7EBD2180-429D-46FE-AF49-05CBE8E34727}">
      <dsp:nvSpPr>
        <dsp:cNvPr id="0" name=""/>
        <dsp:cNvSpPr/>
      </dsp:nvSpPr>
      <dsp:spPr>
        <a:xfrm>
          <a:off x="2974584" y="3045465"/>
          <a:ext cx="2174490" cy="1304694"/>
        </a:xfrm>
        <a:prstGeom prst="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latin typeface="Tahoma" panose="020B0604030504040204" pitchFamily="34" charset="0"/>
              <a:cs typeface="Tahoma" panose="020B0604030504040204" pitchFamily="34" charset="0"/>
            </a:rPr>
            <a:t>Execution</a:t>
          </a:r>
        </a:p>
      </dsp:txBody>
      <dsp:txXfrm>
        <a:off x="2974584" y="3045465"/>
        <a:ext cx="2174490" cy="1304694"/>
      </dsp:txXfrm>
    </dsp:sp>
    <dsp:sp modelId="{95FB3687-3234-4633-927D-EDD1F46C1CD5}">
      <dsp:nvSpPr>
        <dsp:cNvPr id="0" name=""/>
        <dsp:cNvSpPr/>
      </dsp:nvSpPr>
      <dsp:spPr>
        <a:xfrm>
          <a:off x="5366524" y="3045465"/>
          <a:ext cx="2174490" cy="1304694"/>
        </a:xfrm>
        <a:prstGeom prst="rect">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latin typeface="Tahoma" panose="020B0604030504040204" pitchFamily="34" charset="0"/>
              <a:cs typeface="Tahoma" panose="020B0604030504040204" pitchFamily="34" charset="0"/>
            </a:rPr>
            <a:t>Executive Support</a:t>
          </a:r>
        </a:p>
      </dsp:txBody>
      <dsp:txXfrm>
        <a:off x="5366524" y="3045465"/>
        <a:ext cx="2174490" cy="130469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C0B9791-44A5-48C5-A53F-7D9ECDB10B31}">
      <dsp:nvSpPr>
        <dsp:cNvPr id="0" name=""/>
        <dsp:cNvSpPr/>
      </dsp:nvSpPr>
      <dsp:spPr>
        <a:xfrm rot="21300000">
          <a:off x="13533" y="922937"/>
          <a:ext cx="4382922" cy="501910"/>
        </a:xfrm>
        <a:prstGeom prst="mathMinus">
          <a:avLst/>
        </a:prstGeom>
        <a:solidFill>
          <a:schemeClr val="accent2">
            <a:tint val="4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sp>
    <dsp:sp modelId="{39B6189F-A7DE-4B7E-8FCF-EFE38DEF97C3}">
      <dsp:nvSpPr>
        <dsp:cNvPr id="0" name=""/>
        <dsp:cNvSpPr/>
      </dsp:nvSpPr>
      <dsp:spPr>
        <a:xfrm>
          <a:off x="529198" y="117389"/>
          <a:ext cx="1322996" cy="939114"/>
        </a:xfrm>
        <a:prstGeom prst="downArrow">
          <a:avLst/>
        </a:prstGeom>
        <a:solidFill>
          <a:schemeClr val="accent2">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sp>
    <dsp:sp modelId="{9FF08876-F0D2-44BC-B8DF-D9416D1FEA3A}">
      <dsp:nvSpPr>
        <dsp:cNvPr id="0" name=""/>
        <dsp:cNvSpPr/>
      </dsp:nvSpPr>
      <dsp:spPr>
        <a:xfrm>
          <a:off x="2337294" y="0"/>
          <a:ext cx="1411196" cy="986069"/>
        </a:xfrm>
        <a:prstGeom prst="rect">
          <a:avLst/>
        </a:prstGeom>
        <a:noFill/>
        <a:ln w="6350" cap="flat" cmpd="sng" algn="ctr">
          <a:solidFill>
            <a:schemeClr val="dk1">
              <a:alpha val="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156464" tIns="156464" rIns="156464" bIns="156464" numCol="1" spcCol="1270" anchor="ctr" anchorCtr="0">
          <a:noAutofit/>
        </a:bodyPr>
        <a:lstStyle/>
        <a:p>
          <a:pPr marL="0" lvl="0" indent="0" algn="ctr" defTabSz="977900">
            <a:lnSpc>
              <a:spcPct val="90000"/>
            </a:lnSpc>
            <a:spcBef>
              <a:spcPct val="0"/>
            </a:spcBef>
            <a:spcAft>
              <a:spcPct val="35000"/>
            </a:spcAft>
            <a:buNone/>
          </a:pPr>
          <a:r>
            <a:rPr lang="en-US" sz="2200" kern="1200" dirty="0"/>
            <a:t>Technical Issues</a:t>
          </a:r>
        </a:p>
      </dsp:txBody>
      <dsp:txXfrm>
        <a:off x="2337294" y="0"/>
        <a:ext cx="1411196" cy="986069"/>
      </dsp:txXfrm>
    </dsp:sp>
    <dsp:sp modelId="{03B61C04-96F8-4801-8B85-22DF16464706}">
      <dsp:nvSpPr>
        <dsp:cNvPr id="0" name=""/>
        <dsp:cNvSpPr/>
      </dsp:nvSpPr>
      <dsp:spPr>
        <a:xfrm>
          <a:off x="2557793" y="1291281"/>
          <a:ext cx="1322996" cy="939114"/>
        </a:xfrm>
        <a:prstGeom prst="upArrow">
          <a:avLst/>
        </a:prstGeom>
        <a:solidFill>
          <a:schemeClr val="accent3">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sp>
    <dsp:sp modelId="{A170404B-564A-4BAA-88F8-314D33819D38}">
      <dsp:nvSpPr>
        <dsp:cNvPr id="0" name=""/>
        <dsp:cNvSpPr/>
      </dsp:nvSpPr>
      <dsp:spPr>
        <a:xfrm>
          <a:off x="661498" y="1361715"/>
          <a:ext cx="1411196" cy="986069"/>
        </a:xfrm>
        <a:prstGeom prst="rect">
          <a:avLst/>
        </a:prstGeom>
        <a:noFill/>
        <a:ln w="6350" cap="flat" cmpd="sng" algn="ctr">
          <a:solidFill>
            <a:schemeClr val="dk1">
              <a:alpha val="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156464" tIns="156464" rIns="156464" bIns="156464" numCol="1" spcCol="1270" anchor="ctr" anchorCtr="0">
          <a:noAutofit/>
        </a:bodyPr>
        <a:lstStyle/>
        <a:p>
          <a:pPr marL="0" lvl="0" indent="0" algn="ctr" defTabSz="977900">
            <a:lnSpc>
              <a:spcPct val="90000"/>
            </a:lnSpc>
            <a:spcBef>
              <a:spcPct val="0"/>
            </a:spcBef>
            <a:spcAft>
              <a:spcPct val="35000"/>
            </a:spcAft>
            <a:buNone/>
          </a:pPr>
          <a:r>
            <a:rPr lang="en-US" sz="2200" kern="1200" dirty="0"/>
            <a:t>Social Issues</a:t>
          </a:r>
        </a:p>
      </dsp:txBody>
      <dsp:txXfrm>
        <a:off x="661498" y="1361715"/>
        <a:ext cx="1411196" cy="986069"/>
      </dsp:txXfrm>
    </dsp:sp>
  </dsp:spTree>
</dsp:drawing>
</file>

<file path=ppt/diagrams/layout1.xml><?xml version="1.0" encoding="utf-8"?>
<dgm:layoutDef xmlns:dgm="http://schemas.openxmlformats.org/drawingml/2006/diagram" xmlns:a="http://schemas.openxmlformats.org/drawingml/2006/main" uniqueId="urn:microsoft.com/office/officeart/2005/8/layout/arrow2">
  <dgm:title val=""/>
  <dgm:desc val=""/>
  <dgm:catLst>
    <dgm:cat type="process" pri="2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arrowDiagram">
    <dgm:varLst>
      <dgm:chMax val="5"/>
      <dgm:dir/>
      <dgm:resizeHandles val="exact"/>
    </dgm:varLst>
    <dgm:alg type="composite">
      <dgm:param type="ar" val="1.6"/>
    </dgm:alg>
    <dgm:shape xmlns:r="http://schemas.openxmlformats.org/officeDocument/2006/relationships" r:blip="">
      <dgm:adjLst/>
    </dgm:shape>
    <dgm:presOf/>
    <dgm:constrLst>
      <dgm:constr type="l" for="ch" forName="arrow"/>
      <dgm:constr type="t" for="ch" forName="arrow"/>
      <dgm:constr type="w" for="ch" forName="arrow" refType="w"/>
      <dgm:constr type="h" for="ch" forName="arrow" refType="h"/>
      <dgm:constr type="ctrX" for="ch" forName="arrowDiagram1" refType="w" fact="0.5"/>
      <dgm:constr type="ctrY" for="ch" forName="arrowDiagram1" refType="h" fact="0.5"/>
      <dgm:constr type="w" for="ch" forName="arrowDiagram1" refType="w"/>
      <dgm:constr type="h" for="ch" forName="arrowDiagram1" refType="h"/>
      <dgm:constr type="ctrX" for="ch" forName="arrowDiagram2" refType="w" fact="0.5"/>
      <dgm:constr type="ctrY" for="ch" forName="arrowDiagram2" refType="h" fact="0.5"/>
      <dgm:constr type="w" for="ch" forName="arrowDiagram2" refType="w"/>
      <dgm:constr type="h" for="ch" forName="arrowDiagram2" refType="h"/>
      <dgm:constr type="ctrX" for="ch" forName="arrowDiagram3" refType="w" fact="0.5"/>
      <dgm:constr type="ctrY" for="ch" forName="arrowDiagram3" refType="h" fact="0.5"/>
      <dgm:constr type="w" for="ch" forName="arrowDiagram3" refType="w"/>
      <dgm:constr type="h" for="ch" forName="arrowDiagram3" refType="h"/>
      <dgm:constr type="ctrX" for="ch" forName="arrowDiagram4" refType="w" fact="0.5"/>
      <dgm:constr type="ctrY" for="ch" forName="arrowDiagram4" refType="h" fact="0.5"/>
      <dgm:constr type="w" for="ch" forName="arrowDiagram4" refType="w"/>
      <dgm:constr type="h" for="ch" forName="arrowDiagram4" refType="h"/>
      <dgm:constr type="ctrX" for="ch" forName="arrowDiagram5" refType="w" fact="0.5"/>
      <dgm:constr type="ctrY" for="ch" forName="arrowDiagram5" refType="h" fact="0.5"/>
      <dgm:constr type="w" for="ch" forName="arrowDiagram5" refType="w"/>
      <dgm:constr type="h" for="ch" forName="arrowDiagram5" refType="h"/>
    </dgm:constrLst>
    <dgm:ruleLst/>
    <dgm:choose name="Name0">
      <dgm:if name="Name1" axis="ch" ptType="node" func="cnt" op="gte" val="1">
        <dgm:layoutNode name="arrow" styleLbl="bgShp">
          <dgm:alg type="sp"/>
          <dgm:shape xmlns:r="http://schemas.openxmlformats.org/officeDocument/2006/relationships" type="swooshArrow" r:blip="">
            <dgm:adjLst>
              <dgm:adj idx="2" val="0.25"/>
            </dgm:adjLst>
          </dgm:shape>
          <dgm:presOf/>
          <dgm:constrLst/>
          <dgm:ruleLst/>
        </dgm:layoutNode>
        <dgm:choose name="Name2">
          <dgm:if name="Name3" axis="ch" ptType="node" func="cnt" op="lt" val="1"/>
          <dgm:if name="Name4" axis="ch" ptType="node" func="cnt" op="equ" val="1">
            <dgm:layoutNode name="arrowDiagram1">
              <dgm:varLst>
                <dgm:bulletEnabled val="1"/>
              </dgm:varLst>
              <dgm:alg type="composite">
                <dgm:param type="vertAlign" val="none"/>
                <dgm:param type="horzAlign" val="none"/>
              </dgm:alg>
              <dgm:shape xmlns:r="http://schemas.openxmlformats.org/officeDocument/2006/relationships" r:blip="">
                <dgm:adjLst/>
              </dgm:shape>
              <dgm:presOf/>
              <dgm:constrLst>
                <dgm:constr type="ctrX" for="ch" forName="bullet1" refType="w" fact="0.8"/>
                <dgm:constr type="ctrY" for="ch" forName="bullet1" refType="h" fact="0.262"/>
                <dgm:constr type="w" for="ch" forName="bullet1" refType="w" fact="0.074"/>
                <dgm:constr type="h" for="ch" forName="bullet1" refType="w" refFor="ch" refForName="bullet1"/>
                <dgm:constr type="r" for="ch" forName="textBox1" refType="ctrX" refFor="ch" refForName="bullet1"/>
                <dgm:constr type="t" for="ch" forName="textBox1" refType="ctrY" refFor="ch" refForName="bullet1"/>
                <dgm:constr type="w" for="ch" forName="textBox1" refType="w" fact="0.4"/>
                <dgm:constr type="h" for="ch" forName="textBox1" refType="h" fact="0.738"/>
                <dgm:constr type="userA" refType="h" refFor="ch" refForName="bullet1" fact="0.53"/>
                <dgm:constr type="rMarg" for="ch" forName="textBox1" refType="userA" fact="2.834"/>
                <dgm:constr type="primFontSz" for="ch" ptType="node" op="equ" val="65"/>
              </dgm:constrLst>
              <dgm:ruleLst/>
              <dgm:forEach name="Name5" axis="ch" ptType="node" cnt="1">
                <dgm:layoutNode name="bullet1" styleLbl="node1">
                  <dgm:alg type="sp"/>
                  <dgm:shape xmlns:r="http://schemas.openxmlformats.org/officeDocument/2006/relationships" type="ellipse" r:blip="">
                    <dgm:adjLst/>
                  </dgm:shape>
                  <dgm:presOf/>
                  <dgm:constrLst/>
                  <dgm:ruleLst/>
                </dgm:layoutNode>
                <dgm:layoutNode name="textBox1" styleLbl="revTx">
                  <dgm:varLst>
                    <dgm:bulletEnabled val="1"/>
                  </dgm:varLst>
                  <dgm:alg type="tx">
                    <dgm:param type="txAnchorVert" val="t"/>
                    <dgm:param type="parTxLTRAlign" val="r"/>
                    <dgm:param type="parTxRTLAlign" val="r"/>
                  </dgm:alg>
                  <dgm:shape xmlns:r="http://schemas.openxmlformats.org/officeDocument/2006/relationships" type="round2DiagRect" r:blip="">
                    <dgm:adjLst/>
                  </dgm:shape>
                  <dgm:presOf axis="desOrSelf" ptType="node"/>
                  <dgm:constrLst>
                    <dgm:constr type="lMarg"/>
                    <dgm:constr type="tMarg"/>
                    <dgm:constr type="bMarg"/>
                  </dgm:constrLst>
                  <dgm:ruleLst>
                    <dgm:rule type="primFontSz" val="5" fact="NaN" max="NaN"/>
                  </dgm:ruleLst>
                </dgm:layoutNode>
              </dgm:forEach>
            </dgm:layoutNode>
          </dgm:if>
          <dgm:if name="Name6" axis="ch" ptType="node" func="cnt" op="equ" val="2">
            <dgm:layoutNode name="arrowDiagram2">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ctrX" for="ch" forName="bullet2a" refType="w" fact="0.25"/>
                    <dgm:constr type="ctrY" for="ch" forName="bullet2a" refType="h" fact="0.573"/>
                    <dgm:constr type="w" for="ch" forName="bullet2a" refType="w" fact="0.035"/>
                    <dgm:constr type="h" for="ch" forName="bullet2a" refType="w" refFor="ch" refForName="bullet2a"/>
                    <dgm:constr type="l" for="ch" forName="textBox2a" refType="ctrX" refFor="ch" refForName="bullet2a"/>
                    <dgm:constr type="t" for="ch" forName="textBox2a" refType="ctrY" refFor="ch" refForName="bullet2a"/>
                    <dgm:constr type="w" for="ch" forName="textBox2a" refType="w" fact="0.325"/>
                    <dgm:constr type="h" for="ch" forName="textBox2a" refType="h" fact="0.427"/>
                    <dgm:constr type="userA" refType="h" refFor="ch" refForName="bullet2a" fact="0.53"/>
                    <dgm:constr type="l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l" for="ch" forName="textBox2b" refType="ctrX" refFor="ch" refForName="bullet2b"/>
                    <dgm:constr type="t" for="ch" forName="textBox2b" refType="ctrY" refFor="ch" refForName="bullet2b"/>
                    <dgm:constr type="w" for="ch" forName="textBox2b" refType="w" fact="0.325"/>
                    <dgm:constr type="h" for="ch" forName="textBox2b" refType="h" fact="0.662"/>
                    <dgm:constr type="userB" refType="h" refFor="ch" refForName="bullet2b" fact="0.53"/>
                    <dgm:constr type="lMarg" for="ch" forName="textBox2b" refType="userB" fact="2.834"/>
                    <dgm:constr type="primFontSz" for="ch" ptType="node" op="equ" val="65"/>
                  </dgm:constrLst>
                </dgm:if>
                <dgm:else name="Name9">
                  <dgm:constrLst>
                    <dgm:constr type="ctrX" for="ch" forName="bullet2a" refType="w" fact="0.25"/>
                    <dgm:constr type="ctrY" for="ch" forName="bullet2a" refType="h" fact="0.573"/>
                    <dgm:constr type="w" for="ch" forName="bullet2a" refType="w" fact="0.035"/>
                    <dgm:constr type="h" for="ch" forName="bullet2a" refType="w" refFor="ch" refForName="bullet2a"/>
                    <dgm:constr type="r" for="ch" forName="textBox2a" refType="ctrX" refFor="ch" refForName="bullet2a"/>
                    <dgm:constr type="b" for="ch" forName="textBox2a" refType="ctrY" refFor="ch" refForName="bullet2a"/>
                    <dgm:constr type="w" for="ch" forName="textBox2a" refType="w" fact="0.25"/>
                    <dgm:constr type="h" for="ch" forName="textBox2a" refType="h" fact="0.573"/>
                    <dgm:constr type="userA" refType="h" refFor="ch" refForName="bullet2a" fact="0.53"/>
                    <dgm:constr type="r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r" for="ch" forName="textBox2b" refType="ctrX" refFor="ch" refForName="bullet2b"/>
                    <dgm:constr type="b" for="ch" forName="textBox2b" refType="ctrY" refFor="ch" refForName="bullet2b"/>
                    <dgm:constr type="w" for="ch" forName="textBox2b" refType="w" fact="0.28"/>
                    <dgm:constr type="h" for="ch" forName="textBox2b" refType="h" fact="0.338"/>
                    <dgm:constr type="userB" refType="h" refFor="ch" refForName="bullet2b" fact="0.53"/>
                    <dgm:constr type="rMarg" for="ch" forName="textBox2b" refType="userB" fact="2.834"/>
                    <dgm:constr type="primFontSz" for="ch" ptType="node" op="equ" val="65"/>
                  </dgm:constrLst>
                </dgm:else>
              </dgm:choose>
              <dgm:ruleLst/>
              <dgm:forEach name="Name10" axis="ch" ptType="node" cnt="1">
                <dgm:layoutNode name="bullet2a" styleLbl="node1">
                  <dgm:alg type="sp"/>
                  <dgm:shape xmlns:r="http://schemas.openxmlformats.org/officeDocument/2006/relationships" type="ellipse" r:blip="">
                    <dgm:adjLst/>
                  </dgm:shape>
                  <dgm:presOf/>
                  <dgm:constrLst/>
                  <dgm:ruleLst/>
                </dgm:layoutNode>
                <dgm:layoutNode name="textBox2a" styleLbl="revTx">
                  <dgm:varLst>
                    <dgm:bulletEnabled val="1"/>
                  </dgm:varLst>
                  <dgm:choose name="Name11">
                    <dgm:if name="Name12" func="var" arg="dir" op="equ" val="norm">
                      <dgm:choose name="Name13">
                        <dgm:if name="Name14" axis="root des" ptType="all node" func="maxDepth" op="gt" val="1">
                          <dgm:alg type="tx">
                            <dgm:param type="txAnchorVert" val="t"/>
                            <dgm:param type="parTxLTRAlign" val="l"/>
                            <dgm:param type="parTxRTLAlign" val="r"/>
                          </dgm:alg>
                        </dgm:if>
                        <dgm:else name="Name15">
                          <dgm:alg type="tx">
                            <dgm:param type="txAnchorVert" val="t"/>
                            <dgm:param type="parTxLTRAlign" val="l"/>
                            <dgm:param type="parTxRTLAlign" val="l"/>
                          </dgm:alg>
                        </dgm:else>
                      </dgm:choose>
                    </dgm:if>
                    <dgm:else name="Name16">
                      <dgm:choose name="Name17">
                        <dgm:if name="Name18" axis="root des" ptType="all node" func="maxDepth" op="gt" val="1">
                          <dgm:alg type="tx">
                            <dgm:param type="txAnchorVert" val="b"/>
                            <dgm:param type="txAnchorVertCh" val="b"/>
                            <dgm:param type="parTxLTRAlign" val="l"/>
                            <dgm:param type="parTxRTLAlign" val="r"/>
                          </dgm:alg>
                        </dgm:if>
                        <dgm:else name="Name1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
                    <dgm:if name="Name21" func="var" arg="dir" op="equ" val="norm">
                      <dgm:constrLst>
                        <dgm:constr type="rMarg"/>
                        <dgm:constr type="tMarg"/>
                        <dgm:constr type="bMarg"/>
                      </dgm:constrLst>
                    </dgm:if>
                    <dgm:else name="Name22">
                      <dgm:constrLst>
                        <dgm:constr type="lMarg"/>
                        <dgm:constr type="tMarg"/>
                        <dgm:constr type="bMarg"/>
                      </dgm:constrLst>
                    </dgm:else>
                  </dgm:choose>
                  <dgm:ruleLst>
                    <dgm:rule type="primFontSz" val="5" fact="NaN" max="NaN"/>
                  </dgm:ruleLst>
                </dgm:layoutNode>
              </dgm:forEach>
              <dgm:forEach name="Name23" axis="ch" ptType="node" st="2" cnt="1">
                <dgm:layoutNode name="bullet2b" styleLbl="node1">
                  <dgm:alg type="sp"/>
                  <dgm:shape xmlns:r="http://schemas.openxmlformats.org/officeDocument/2006/relationships" type="ellipse" r:blip="">
                    <dgm:adjLst/>
                  </dgm:shape>
                  <dgm:presOf/>
                  <dgm:constrLst/>
                  <dgm:ruleLst/>
                </dgm:layoutNode>
                <dgm:layoutNode name="textBox2b" styleLbl="revTx">
                  <dgm:varLst>
                    <dgm:bulletEnabled val="1"/>
                  </dgm:varLst>
                  <dgm:choose name="Name24">
                    <dgm:if name="Name25" func="var" arg="dir" op="equ" val="norm">
                      <dgm:choose name="Name26">
                        <dgm:if name="Name27" axis="root des" ptType="all node" func="maxDepth" op="gt" val="1">
                          <dgm:alg type="tx">
                            <dgm:param type="txAnchorVert" val="t"/>
                            <dgm:param type="parTxLTRAlign" val="l"/>
                            <dgm:param type="parTxRTLAlign" val="r"/>
                          </dgm:alg>
                        </dgm:if>
                        <dgm:else name="Name28">
                          <dgm:alg type="tx">
                            <dgm:param type="txAnchorVert" val="t"/>
                            <dgm:param type="parTxLTRAlign" val="l"/>
                            <dgm:param type="parTxRTLAlign" val="l"/>
                          </dgm:alg>
                        </dgm:else>
                      </dgm:choose>
                    </dgm:if>
                    <dgm:else name="Name29">
                      <dgm:choose name="Name30">
                        <dgm:if name="Name31" axis="root des" ptType="all node" func="maxDepth" op="gt" val="1">
                          <dgm:alg type="tx">
                            <dgm:param type="txAnchorVert" val="b"/>
                            <dgm:param type="txAnchorVertCh" val="b"/>
                            <dgm:param type="parTxLTRAlign" val="l"/>
                            <dgm:param type="parTxRTLAlign" val="r"/>
                          </dgm:alg>
                        </dgm:if>
                        <dgm:else name="Name3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33">
                    <dgm:if name="Name34" func="var" arg="dir" op="equ" val="norm">
                      <dgm:constrLst>
                        <dgm:constr type="rMarg"/>
                        <dgm:constr type="tMarg"/>
                        <dgm:constr type="bMarg"/>
                      </dgm:constrLst>
                    </dgm:if>
                    <dgm:else name="Name35">
                      <dgm:constrLst>
                        <dgm:constr type="lMarg"/>
                        <dgm:constr type="tMarg"/>
                        <dgm:constr type="bMarg"/>
                      </dgm:constrLst>
                    </dgm:else>
                  </dgm:choose>
                  <dgm:ruleLst>
                    <dgm:rule type="primFontSz" val="5" fact="NaN" max="NaN"/>
                  </dgm:ruleLst>
                </dgm:layoutNode>
              </dgm:forEach>
            </dgm:layoutNode>
          </dgm:if>
          <dgm:if name="Name36" axis="ch" ptType="node" func="cnt" op="equ" val="3">
            <dgm:layoutNode name="arrowDiagram3">
              <dgm:alg type="composite">
                <dgm:param type="vertAlign" val="none"/>
                <dgm:param type="horzAlign" val="none"/>
              </dgm:alg>
              <dgm:shape xmlns:r="http://schemas.openxmlformats.org/officeDocument/2006/relationships" r:blip="">
                <dgm:adjLst/>
              </dgm:shape>
              <dgm:presOf/>
              <dgm:choose name="Name37">
                <dgm:if name="Name38" func="var" arg="dir" op="equ" val="norm">
                  <dgm:constrLst>
                    <dgm:constr type="ctrX" for="ch" forName="bullet3a" refType="w" fact="0.14"/>
                    <dgm:constr type="ctrY" for="ch" forName="bullet3a" refType="h" fact="0.711"/>
                    <dgm:constr type="w" for="ch" forName="bullet3a" refType="w" fact="0.026"/>
                    <dgm:constr type="h" for="ch" forName="bullet3a" refType="w" refFor="ch" refForName="bullet3a"/>
                    <dgm:constr type="l" for="ch" forName="textBox3a" refType="ctrX" refFor="ch" refForName="bullet3a"/>
                    <dgm:constr type="t" for="ch" forName="textBox3a" refType="ctrY" refFor="ch" refForName="bullet3a"/>
                    <dgm:constr type="w" for="ch" forName="textBox3a" refType="w" fact="0.233"/>
                    <dgm:constr type="h" for="ch" forName="textBox3a" refType="h" fact="0.289"/>
                    <dgm:constr type="userA" refType="h" refFor="ch" refForName="bullet3a" fact="0.53"/>
                    <dgm:constr type="l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l" for="ch" forName="textBox3b" refType="ctrX" refFor="ch" refForName="bullet3b"/>
                    <dgm:constr type="t" for="ch" forName="textBox3b" refType="ctrY" refFor="ch" refForName="bullet3b"/>
                    <dgm:constr type="w" for="ch" forName="textBox3b" refType="w" fact="0.24"/>
                    <dgm:constr type="h" for="ch" forName="textBox3b" refType="h" fact="0.544"/>
                    <dgm:constr type="userB" refType="h" refFor="ch" refForName="bullet3b" fact="0.53"/>
                    <dgm:constr type="l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l" for="ch" forName="textBox3c" refType="ctrX" refFor="ch" refForName="bullet3c"/>
                    <dgm:constr type="t" for="ch" forName="textBox3c" refType="ctrY" refFor="ch" refForName="bullet3c"/>
                    <dgm:constr type="w" for="ch" forName="textBox3c" refType="w" fact="0.24"/>
                    <dgm:constr type="h" for="ch" forName="textBox3c" refType="h" fact="0.695"/>
                    <dgm:constr type="userC" refType="h" refFor="ch" refForName="bullet3c" fact="0.53"/>
                    <dgm:constr type="lMarg" for="ch" forName="textBox3c" refType="userC" fact="2.834"/>
                    <dgm:constr type="primFontSz" for="ch" ptType="node" op="equ" val="65"/>
                  </dgm:constrLst>
                </dgm:if>
                <dgm:else name="Name39">
                  <dgm:constrLst>
                    <dgm:constr type="ctrX" for="ch" forName="bullet3a" refType="w" fact="0.14"/>
                    <dgm:constr type="ctrY" for="ch" forName="bullet3a" refType="h" fact="0.711"/>
                    <dgm:constr type="w" for="ch" forName="bullet3a" refType="w" fact="0.026"/>
                    <dgm:constr type="h" for="ch" forName="bullet3a" refType="w" refFor="ch" refForName="bullet3a"/>
                    <dgm:constr type="r" for="ch" forName="textBox3a" refType="ctrX" refFor="ch" refForName="bullet3a"/>
                    <dgm:constr type="b" for="ch" forName="textBox3a" refType="ctrY" refFor="ch" refForName="bullet3a"/>
                    <dgm:constr type="w" for="ch" forName="textBox3a" refType="w" fact="0.14"/>
                    <dgm:constr type="h" for="ch" forName="textBox3a" refType="h" fact="0.711"/>
                    <dgm:constr type="userA" refType="h" refFor="ch" refForName="bullet3a" fact="0.53"/>
                    <dgm:constr type="r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r" for="ch" forName="textBox3b" refType="ctrX" refFor="ch" refForName="bullet3b"/>
                    <dgm:constr type="b" for="ch" forName="textBox3b" refType="ctrY" refFor="ch" refForName="bullet3b"/>
                    <dgm:constr type="w" for="ch" forName="textBox3b" refType="w" fact="0.24"/>
                    <dgm:constr type="h" for="ch" forName="textBox3b" refType="h" fact="0.456"/>
                    <dgm:constr type="userB" refType="h" refFor="ch" refForName="bullet3b" fact="0.53"/>
                    <dgm:constr type="r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r" for="ch" forName="textBox3c" refType="ctrX" refFor="ch" refForName="bullet3c"/>
                    <dgm:constr type="b" for="ch" forName="textBox3c" refType="ctrY" refFor="ch" refForName="bullet3c"/>
                    <dgm:constr type="w" for="ch" forName="textBox3c" refType="w" fact="0.24"/>
                    <dgm:constr type="h" for="ch" forName="textBox3c" refType="h" fact="0.305"/>
                    <dgm:constr type="userC" refType="h" refFor="ch" refForName="bullet3c" fact="0.53"/>
                    <dgm:constr type="rMarg" for="ch" forName="textBox3c" refType="userC" fact="2.834"/>
                    <dgm:constr type="primFontSz" for="ch" ptType="node" op="equ" val="65"/>
                  </dgm:constrLst>
                </dgm:else>
              </dgm:choose>
              <dgm:ruleLst/>
              <dgm:forEach name="Name40" axis="ch" ptType="node" cnt="1">
                <dgm:layoutNode name="bullet3a" styleLbl="node1">
                  <dgm:alg type="sp"/>
                  <dgm:shape xmlns:r="http://schemas.openxmlformats.org/officeDocument/2006/relationships" type="ellipse" r:blip="">
                    <dgm:adjLst/>
                  </dgm:shape>
                  <dgm:presOf/>
                  <dgm:constrLst/>
                  <dgm:ruleLst/>
                </dgm:layoutNode>
                <dgm:layoutNode name="textBox3a" styleLbl="revTx">
                  <dgm:varLst>
                    <dgm:bulletEnabled val="1"/>
                  </dgm:varLst>
                  <dgm:choose name="Name41">
                    <dgm:if name="Name42" func="var" arg="dir" op="equ" val="norm">
                      <dgm:choose name="Name43">
                        <dgm:if name="Name44" axis="root des" ptType="all node" func="maxDepth" op="gt" val="1">
                          <dgm:alg type="tx">
                            <dgm:param type="txAnchorVert" val="t"/>
                            <dgm:param type="parTxLTRAlign" val="l"/>
                            <dgm:param type="parTxRTLAlign" val="r"/>
                          </dgm:alg>
                        </dgm:if>
                        <dgm:else name="Name45">
                          <dgm:alg type="tx">
                            <dgm:param type="txAnchorVert" val="t"/>
                            <dgm:param type="parTxLTRAlign" val="l"/>
                            <dgm:param type="parTxRTLAlign" val="l"/>
                          </dgm:alg>
                        </dgm:else>
                      </dgm:choose>
                    </dgm:if>
                    <dgm:else name="Name46">
                      <dgm:choose name="Name47">
                        <dgm:if name="Name48" axis="root des" ptType="all node" func="maxDepth" op="gt" val="1">
                          <dgm:alg type="tx">
                            <dgm:param type="txAnchorVert" val="b"/>
                            <dgm:param type="txAnchorVertCh" val="b"/>
                            <dgm:param type="parTxLTRAlign" val="l"/>
                            <dgm:param type="parTxRTLAlign" val="r"/>
                          </dgm:alg>
                        </dgm:if>
                        <dgm:else name="Name4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50">
                    <dgm:if name="Name51" func="var" arg="dir" op="equ" val="norm">
                      <dgm:constrLst>
                        <dgm:constr type="rMarg"/>
                        <dgm:constr type="tMarg"/>
                        <dgm:constr type="bMarg"/>
                      </dgm:constrLst>
                    </dgm:if>
                    <dgm:else name="Name52">
                      <dgm:constrLst>
                        <dgm:constr type="lMarg"/>
                        <dgm:constr type="tMarg"/>
                        <dgm:constr type="bMarg"/>
                      </dgm:constrLst>
                    </dgm:else>
                  </dgm:choose>
                  <dgm:ruleLst>
                    <dgm:rule type="primFontSz" val="5" fact="NaN" max="NaN"/>
                  </dgm:ruleLst>
                </dgm:layoutNode>
              </dgm:forEach>
              <dgm:forEach name="Name53" axis="ch" ptType="node" st="2" cnt="1">
                <dgm:layoutNode name="bullet3b" styleLbl="node1">
                  <dgm:alg type="sp"/>
                  <dgm:shape xmlns:r="http://schemas.openxmlformats.org/officeDocument/2006/relationships" type="ellipse" r:blip="">
                    <dgm:adjLst/>
                  </dgm:shape>
                  <dgm:presOf/>
                  <dgm:constrLst/>
                  <dgm:ruleLst/>
                </dgm:layoutNode>
                <dgm:layoutNode name="textBox3b" styleLbl="revTx">
                  <dgm:varLst>
                    <dgm:bulletEnabled val="1"/>
                  </dgm:varLst>
                  <dgm:choose name="Name54">
                    <dgm:if name="Name55" func="var" arg="dir" op="equ" val="norm">
                      <dgm:choose name="Name56">
                        <dgm:if name="Name57" axis="root des" ptType="all node" func="maxDepth" op="gt" val="1">
                          <dgm:alg type="tx">
                            <dgm:param type="txAnchorVert" val="t"/>
                            <dgm:param type="parTxLTRAlign" val="l"/>
                            <dgm:param type="parTxRTLAlign" val="r"/>
                          </dgm:alg>
                        </dgm:if>
                        <dgm:else name="Name58">
                          <dgm:alg type="tx">
                            <dgm:param type="txAnchorVert" val="t"/>
                            <dgm:param type="parTxLTRAlign" val="l"/>
                            <dgm:param type="parTxRTLAlign" val="l"/>
                          </dgm:alg>
                        </dgm:else>
                      </dgm:choose>
                    </dgm:if>
                    <dgm:else name="Name59">
                      <dgm:choose name="Name60">
                        <dgm:if name="Name61" axis="root des" ptType="all node" func="maxDepth" op="gt" val="1">
                          <dgm:alg type="tx">
                            <dgm:param type="txAnchorVert" val="b"/>
                            <dgm:param type="txAnchorVertCh" val="b"/>
                            <dgm:param type="parTxLTRAlign" val="l"/>
                            <dgm:param type="parTxRTLAlign" val="r"/>
                          </dgm:alg>
                        </dgm:if>
                        <dgm:else name="Name6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63">
                    <dgm:if name="Name64" func="var" arg="dir" op="equ" val="norm">
                      <dgm:constrLst>
                        <dgm:constr type="rMarg"/>
                        <dgm:constr type="tMarg"/>
                        <dgm:constr type="bMarg"/>
                      </dgm:constrLst>
                    </dgm:if>
                    <dgm:else name="Name65">
                      <dgm:constrLst>
                        <dgm:constr type="lMarg"/>
                        <dgm:constr type="tMarg"/>
                        <dgm:constr type="bMarg"/>
                      </dgm:constrLst>
                    </dgm:else>
                  </dgm:choose>
                  <dgm:ruleLst>
                    <dgm:rule type="primFontSz" val="5" fact="NaN" max="NaN"/>
                  </dgm:ruleLst>
                </dgm:layoutNode>
              </dgm:forEach>
              <dgm:forEach name="Name66" axis="ch" ptType="node" st="3" cnt="1">
                <dgm:layoutNode name="bullet3c" styleLbl="node1">
                  <dgm:alg type="sp"/>
                  <dgm:shape xmlns:r="http://schemas.openxmlformats.org/officeDocument/2006/relationships" type="ellipse" r:blip="">
                    <dgm:adjLst/>
                  </dgm:shape>
                  <dgm:presOf/>
                  <dgm:constrLst/>
                  <dgm:ruleLst/>
                </dgm:layoutNode>
                <dgm:layoutNode name="textBox3c" styleLbl="revTx">
                  <dgm:varLst>
                    <dgm:bulletEnabled val="1"/>
                  </dgm:varLst>
                  <dgm:choose name="Name67">
                    <dgm:if name="Name68" func="var" arg="dir" op="equ" val="norm">
                      <dgm:choose name="Name69">
                        <dgm:if name="Name70" axis="root des" ptType="all node" func="maxDepth" op="gt" val="1">
                          <dgm:alg type="tx">
                            <dgm:param type="txAnchorVert" val="t"/>
                            <dgm:param type="parTxLTRAlign" val="l"/>
                            <dgm:param type="parTxRTLAlign" val="r"/>
                          </dgm:alg>
                        </dgm:if>
                        <dgm:else name="Name71">
                          <dgm:alg type="tx">
                            <dgm:param type="txAnchorVert" val="t"/>
                            <dgm:param type="parTxLTRAlign" val="l"/>
                            <dgm:param type="parTxRTLAlign" val="l"/>
                          </dgm:alg>
                        </dgm:else>
                      </dgm:choose>
                    </dgm:if>
                    <dgm:else name="Name72">
                      <dgm:choose name="Name73">
                        <dgm:if name="Name74" axis="root des" ptType="all node" func="maxDepth" op="gt" val="1">
                          <dgm:alg type="tx">
                            <dgm:param type="txAnchorVert" val="b"/>
                            <dgm:param type="txAnchorVertCh" val="b"/>
                            <dgm:param type="parTxLTRAlign" val="l"/>
                            <dgm:param type="parTxRTLAlign" val="r"/>
                          </dgm:alg>
                        </dgm:if>
                        <dgm:else name="Name7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76">
                    <dgm:if name="Name77" func="var" arg="dir" op="equ" val="norm">
                      <dgm:constrLst>
                        <dgm:constr type="rMarg"/>
                        <dgm:constr type="tMarg"/>
                        <dgm:constr type="bMarg"/>
                      </dgm:constrLst>
                    </dgm:if>
                    <dgm:else name="Name78">
                      <dgm:constrLst>
                        <dgm:constr type="lMarg"/>
                        <dgm:constr type="tMarg"/>
                        <dgm:constr type="bMarg"/>
                      </dgm:constrLst>
                    </dgm:else>
                  </dgm:choose>
                  <dgm:ruleLst>
                    <dgm:rule type="primFontSz" val="5" fact="NaN" max="NaN"/>
                  </dgm:ruleLst>
                </dgm:layoutNode>
              </dgm:forEach>
            </dgm:layoutNode>
          </dgm:if>
          <dgm:if name="Name79" axis="ch" ptType="node" func="cnt" op="equ" val="4">
            <dgm:layoutNode name="arrowDiagram4">
              <dgm:alg type="composite">
                <dgm:param type="vertAlign" val="none"/>
                <dgm:param type="horzAlign" val="none"/>
              </dgm:alg>
              <dgm:shape xmlns:r="http://schemas.openxmlformats.org/officeDocument/2006/relationships" r:blip="">
                <dgm:adjLst/>
              </dgm:shape>
              <dgm:presOf/>
              <dgm:choose name="Name80">
                <dgm:if name="Name81" func="var" arg="dir" op="equ" val="norm">
                  <dgm:constrLst>
                    <dgm:constr type="ctrX" for="ch" forName="bullet4a" refType="w" fact="0.11"/>
                    <dgm:constr type="ctrY" for="ch" forName="bullet4a" refType="h" fact="0.762"/>
                    <dgm:constr type="w" for="ch" forName="bullet4a" refType="w" fact="0.023"/>
                    <dgm:constr type="h" for="ch" forName="bullet4a" refType="w" refFor="ch" refForName="bullet4a"/>
                    <dgm:constr type="l" for="ch" forName="textBox4a" refType="ctrX" refFor="ch" refForName="bullet4a"/>
                    <dgm:constr type="t" for="ch" forName="textBox4a" refType="ctrY" refFor="ch" refForName="bullet4a"/>
                    <dgm:constr type="w" for="ch" forName="textBox4a" refType="w" fact="0.171"/>
                    <dgm:constr type="h" for="ch" forName="textBox4a" refType="h" fact="0.238"/>
                    <dgm:constr type="userA" refType="h" refFor="ch" refForName="bullet4a" fact="0.53"/>
                    <dgm:constr type="l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l" for="ch" forName="textBox4b" refType="ctrX" refFor="ch" refForName="bullet4b"/>
                    <dgm:constr type="t" for="ch" forName="textBox4b" refType="ctrY" refFor="ch" refForName="bullet4b"/>
                    <dgm:constr type="w" for="ch" forName="textBox4b" refType="w" fact="0.21"/>
                    <dgm:constr type="h" for="ch" forName="textBox4b" refType="h" fact="0.457"/>
                    <dgm:constr type="userB" refType="h" refFor="ch" refForName="bullet4b" fact="0.53"/>
                    <dgm:constr type="l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l" for="ch" forName="textBox4c" refType="ctrX" refFor="ch" refForName="bullet4c"/>
                    <dgm:constr type="t" for="ch" forName="textBox4c" refType="ctrY" refFor="ch" refForName="bullet4c"/>
                    <dgm:constr type="w" for="ch" forName="textBox4c" refType="w" fact="0.21"/>
                    <dgm:constr type="h" for="ch" forName="textBox4c" refType="h" fact="0.618"/>
                    <dgm:constr type="userC" refType="h" refFor="ch" refForName="bullet4c" fact="0.53"/>
                    <dgm:constr type="l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l" for="ch" forName="textBox4d" refType="ctrX" refFor="ch" refForName="bullet4d"/>
                    <dgm:constr type="t" for="ch" forName="textBox4d" refType="ctrY" refFor="ch" refForName="bullet4d"/>
                    <dgm:constr type="w" for="ch" forName="textBox4d" refType="w" fact="0.21"/>
                    <dgm:constr type="h" for="ch" forName="textBox4d" refType="h" fact="0.717"/>
                    <dgm:constr type="userD" refType="h" refFor="ch" refForName="bullet4d" fact="0.53"/>
                    <dgm:constr type="lMarg" for="ch" forName="textBox4d" refType="userD" fact="2.834"/>
                    <dgm:constr type="primFontSz" for="ch" ptType="node" op="equ" val="65"/>
                  </dgm:constrLst>
                </dgm:if>
                <dgm:else name="Name82">
                  <dgm:constrLst>
                    <dgm:constr type="ctrX" for="ch" forName="bullet4a" refType="w" fact="0.11"/>
                    <dgm:constr type="ctrY" for="ch" forName="bullet4a" refType="h" fact="0.762"/>
                    <dgm:constr type="w" for="ch" forName="bullet4a" refType="w" fact="0.023"/>
                    <dgm:constr type="h" for="ch" forName="bullet4a" refType="w" refFor="ch" refForName="bullet4a"/>
                    <dgm:constr type="r" for="ch" forName="textBox4a" refType="ctrX" refFor="ch" refForName="bullet4a"/>
                    <dgm:constr type="b" for="ch" forName="textBox4a" refType="ctrY" refFor="ch" refForName="bullet4a"/>
                    <dgm:constr type="w" for="ch" forName="textBox4a" refType="w" fact="0.11"/>
                    <dgm:constr type="h" for="ch" forName="textBox4a" refType="h" fact="0.762"/>
                    <dgm:constr type="userA" refType="h" refFor="ch" refForName="bullet4a" fact="0.53"/>
                    <dgm:constr type="r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r" for="ch" forName="textBox4b" refType="ctrX" refFor="ch" refForName="bullet4b"/>
                    <dgm:constr type="b" for="ch" forName="textBox4b" refType="ctrY" refFor="ch" refForName="bullet4b"/>
                    <dgm:constr type="w" for="ch" forName="textBox4b" refType="w" fact="0.171"/>
                    <dgm:constr type="h" for="ch" forName="textBox4b" refType="h" fact="0.543"/>
                    <dgm:constr type="userB" refType="h" refFor="ch" refForName="bullet4b" fact="0.53"/>
                    <dgm:constr type="r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r" for="ch" forName="textBox4c" refType="ctrX" refFor="ch" refForName="bullet4c"/>
                    <dgm:constr type="b" for="ch" forName="textBox4c" refType="ctrY" refFor="ch" refForName="bullet4c"/>
                    <dgm:constr type="w" for="ch" forName="textBox4c" refType="w" fact="0.21"/>
                    <dgm:constr type="h" for="ch" forName="textBox4c" refType="h" fact="0.382"/>
                    <dgm:constr type="userC" refType="h" refFor="ch" refForName="bullet4c" fact="0.53"/>
                    <dgm:constr type="r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r" for="ch" forName="textBox4d" refType="ctrX" refFor="ch" refForName="bullet4d"/>
                    <dgm:constr type="b" for="ch" forName="textBox4d" refType="ctrY" refFor="ch" refForName="bullet4d"/>
                    <dgm:constr type="w" for="ch" forName="textBox4d" refType="w" fact="0.21"/>
                    <dgm:constr type="h" for="ch" forName="textBox4d" refType="h" fact="0.283"/>
                    <dgm:constr type="userD" refType="h" refFor="ch" refForName="bullet4d" fact="0.53"/>
                    <dgm:constr type="rMarg" for="ch" forName="textBox4d" refType="userD" fact="2.834"/>
                    <dgm:constr type="primFontSz" for="ch" ptType="node" op="equ" val="65"/>
                  </dgm:constrLst>
                </dgm:else>
              </dgm:choose>
              <dgm:ruleLst/>
              <dgm:forEach name="Name83" axis="ch" ptType="node" cnt="1">
                <dgm:layoutNode name="bullet4a" styleLbl="node1">
                  <dgm:alg type="sp"/>
                  <dgm:shape xmlns:r="http://schemas.openxmlformats.org/officeDocument/2006/relationships" type="ellipse" r:blip="">
                    <dgm:adjLst/>
                  </dgm:shape>
                  <dgm:presOf/>
                  <dgm:constrLst/>
                  <dgm:ruleLst/>
                </dgm:layoutNode>
                <dgm:layoutNode name="textBox4a" styleLbl="revTx">
                  <dgm:varLst>
                    <dgm:bulletEnabled val="1"/>
                  </dgm:varLst>
                  <dgm:choose name="Name84">
                    <dgm:if name="Name85" func="var" arg="dir" op="equ" val="norm">
                      <dgm:choose name="Name86">
                        <dgm:if name="Name87" axis="root des" ptType="all node" func="maxDepth" op="gt" val="1">
                          <dgm:alg type="tx">
                            <dgm:param type="txAnchorVert" val="t"/>
                            <dgm:param type="parTxLTRAlign" val="l"/>
                            <dgm:param type="parTxRTLAlign" val="r"/>
                          </dgm:alg>
                        </dgm:if>
                        <dgm:else name="Name88">
                          <dgm:alg type="tx">
                            <dgm:param type="txAnchorVert" val="t"/>
                            <dgm:param type="parTxLTRAlign" val="l"/>
                            <dgm:param type="parTxRTLAlign" val="l"/>
                          </dgm:alg>
                        </dgm:else>
                      </dgm:choose>
                    </dgm:if>
                    <dgm:else name="Name89">
                      <dgm:choose name="Name90">
                        <dgm:if name="Name91" axis="root des" ptType="all node" func="maxDepth" op="gt" val="1">
                          <dgm:alg type="tx">
                            <dgm:param type="txAnchorVert" val="b"/>
                            <dgm:param type="txAnchorVertCh" val="b"/>
                            <dgm:param type="parTxLTRAlign" val="l"/>
                            <dgm:param type="parTxRTLAlign" val="r"/>
                          </dgm:alg>
                        </dgm:if>
                        <dgm:else name="Name9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rMarg"/>
                        <dgm:constr type="tMarg"/>
                        <dgm:constr type="bMarg"/>
                      </dgm:constrLst>
                    </dgm:if>
                    <dgm:else name="Name95">
                      <dgm:constrLst>
                        <dgm:constr type="lMarg"/>
                        <dgm:constr type="tMarg"/>
                        <dgm:constr type="bMarg"/>
                      </dgm:constrLst>
                    </dgm:else>
                  </dgm:choose>
                  <dgm:ruleLst>
                    <dgm:rule type="primFontSz" val="5" fact="NaN" max="NaN"/>
                  </dgm:ruleLst>
                </dgm:layoutNode>
              </dgm:forEach>
              <dgm:forEach name="Name96" axis="ch" ptType="node" st="2" cnt="1">
                <dgm:layoutNode name="bullet4b" styleLbl="node1">
                  <dgm:alg type="sp"/>
                  <dgm:shape xmlns:r="http://schemas.openxmlformats.org/officeDocument/2006/relationships" type="ellipse" r:blip="">
                    <dgm:adjLst/>
                  </dgm:shape>
                  <dgm:presOf/>
                  <dgm:constrLst/>
                  <dgm:ruleLst/>
                </dgm:layoutNode>
                <dgm:layoutNode name="textBox4b" styleLbl="revTx">
                  <dgm:varLst>
                    <dgm:bulletEnabled val="1"/>
                  </dgm:varLst>
                  <dgm:choose name="Name97">
                    <dgm:if name="Name98" func="var" arg="dir" op="equ" val="norm">
                      <dgm:choose name="Name99">
                        <dgm:if name="Name100" axis="root des" ptType="all node" func="maxDepth" op="gt" val="1">
                          <dgm:alg type="tx">
                            <dgm:param type="txAnchorVert" val="t"/>
                            <dgm:param type="parTxLTRAlign" val="l"/>
                            <dgm:param type="parTxRTLAlign" val="r"/>
                          </dgm:alg>
                        </dgm:if>
                        <dgm:else name="Name101">
                          <dgm:alg type="tx">
                            <dgm:param type="txAnchorVert" val="t"/>
                            <dgm:param type="parTxLTRAlign" val="l"/>
                            <dgm:param type="parTxRTLAlign" val="l"/>
                          </dgm:alg>
                        </dgm:else>
                      </dgm:choose>
                    </dgm:if>
                    <dgm:else name="Name102">
                      <dgm:choose name="Name103">
                        <dgm:if name="Name104" axis="root des" ptType="all node" func="maxDepth" op="gt" val="1">
                          <dgm:alg type="tx">
                            <dgm:param type="txAnchorVert" val="b"/>
                            <dgm:param type="txAnchorVertCh" val="b"/>
                            <dgm:param type="parTxLTRAlign" val="l"/>
                            <dgm:param type="parTxRTLAlign" val="r"/>
                          </dgm:alg>
                        </dgm:if>
                        <dgm:else name="Name10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06">
                    <dgm:if name="Name107" func="var" arg="dir" op="equ" val="norm">
                      <dgm:constrLst>
                        <dgm:constr type="rMarg"/>
                        <dgm:constr type="tMarg"/>
                        <dgm:constr type="bMarg"/>
                      </dgm:constrLst>
                    </dgm:if>
                    <dgm:else name="Name108">
                      <dgm:constrLst>
                        <dgm:constr type="lMarg"/>
                        <dgm:constr type="tMarg"/>
                        <dgm:constr type="bMarg"/>
                      </dgm:constrLst>
                    </dgm:else>
                  </dgm:choose>
                  <dgm:ruleLst>
                    <dgm:rule type="primFontSz" val="5" fact="NaN" max="NaN"/>
                  </dgm:ruleLst>
                </dgm:layoutNode>
              </dgm:forEach>
              <dgm:forEach name="Name109" axis="ch" ptType="node" st="3" cnt="1">
                <dgm:layoutNode name="bullet4c" styleLbl="node1">
                  <dgm:alg type="sp"/>
                  <dgm:shape xmlns:r="http://schemas.openxmlformats.org/officeDocument/2006/relationships" type="ellipse" r:blip="">
                    <dgm:adjLst/>
                  </dgm:shape>
                  <dgm:presOf/>
                  <dgm:constrLst/>
                  <dgm:ruleLst/>
                </dgm:layoutNode>
                <dgm:layoutNode name="textBox4c" styleLbl="revTx">
                  <dgm:varLst>
                    <dgm:bulletEnabled val="1"/>
                  </dgm:varLst>
                  <dgm:choose name="Name110">
                    <dgm:if name="Name111" func="var" arg="dir" op="equ" val="norm">
                      <dgm:choose name="Name112">
                        <dgm:if name="Name113" axis="root des" ptType="all node" func="maxDepth" op="gt" val="1">
                          <dgm:alg type="tx">
                            <dgm:param type="txAnchorVert" val="t"/>
                            <dgm:param type="parTxLTRAlign" val="l"/>
                            <dgm:param type="parTxRTLAlign" val="r"/>
                          </dgm:alg>
                        </dgm:if>
                        <dgm:else name="Name114">
                          <dgm:alg type="tx">
                            <dgm:param type="txAnchorVert" val="t"/>
                            <dgm:param type="parTxLTRAlign" val="l"/>
                            <dgm:param type="parTxRTLAlign" val="l"/>
                          </dgm:alg>
                        </dgm:else>
                      </dgm:choose>
                    </dgm:if>
                    <dgm:else name="Name115">
                      <dgm:choose name="Name116">
                        <dgm:if name="Name117" axis="root des" ptType="all node" func="maxDepth" op="gt" val="1">
                          <dgm:alg type="tx">
                            <dgm:param type="txAnchorVert" val="b"/>
                            <dgm:param type="txAnchorVertCh" val="b"/>
                            <dgm:param type="parTxLTRAlign" val="l"/>
                            <dgm:param type="parTxRTLAlign" val="r"/>
                          </dgm:alg>
                        </dgm:if>
                        <dgm:else name="Name11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19">
                    <dgm:if name="Name120" func="var" arg="dir" op="equ" val="norm">
                      <dgm:constrLst>
                        <dgm:constr type="rMarg"/>
                        <dgm:constr type="tMarg"/>
                        <dgm:constr type="bMarg"/>
                      </dgm:constrLst>
                    </dgm:if>
                    <dgm:else name="Name121">
                      <dgm:constrLst>
                        <dgm:constr type="lMarg"/>
                        <dgm:constr type="tMarg"/>
                        <dgm:constr type="bMarg"/>
                      </dgm:constrLst>
                    </dgm:else>
                  </dgm:choose>
                  <dgm:ruleLst>
                    <dgm:rule type="primFontSz" val="5" fact="NaN" max="NaN"/>
                  </dgm:ruleLst>
                </dgm:layoutNode>
              </dgm:forEach>
              <dgm:forEach name="Name122" axis="ch" ptType="node" st="4" cnt="1">
                <dgm:layoutNode name="bullet4d" styleLbl="node1">
                  <dgm:alg type="sp"/>
                  <dgm:shape xmlns:r="http://schemas.openxmlformats.org/officeDocument/2006/relationships" type="ellipse" r:blip="">
                    <dgm:adjLst/>
                  </dgm:shape>
                  <dgm:presOf/>
                  <dgm:constrLst/>
                  <dgm:ruleLst/>
                </dgm:layoutNode>
                <dgm:layoutNode name="textBox4d" styleLbl="revTx">
                  <dgm:varLst>
                    <dgm:bulletEnabled val="1"/>
                  </dgm:varLst>
                  <dgm:choose name="Name123">
                    <dgm:if name="Name124" func="var" arg="dir" op="equ" val="norm">
                      <dgm:choose name="Name125">
                        <dgm:if name="Name126" axis="root des" ptType="all node" func="maxDepth" op="gt" val="1">
                          <dgm:alg type="tx">
                            <dgm:param type="txAnchorVert" val="t"/>
                            <dgm:param type="parTxLTRAlign" val="l"/>
                            <dgm:param type="parTxRTLAlign" val="r"/>
                          </dgm:alg>
                        </dgm:if>
                        <dgm:else name="Name127">
                          <dgm:alg type="tx">
                            <dgm:param type="txAnchorVert" val="t"/>
                            <dgm:param type="parTxLTRAlign" val="l"/>
                            <dgm:param type="parTxRTLAlign" val="l"/>
                          </dgm:alg>
                        </dgm:else>
                      </dgm:choose>
                    </dgm:if>
                    <dgm:else name="Name128">
                      <dgm:choose name="Name129">
                        <dgm:if name="Name130" axis="root des" ptType="all node" func="maxDepth" op="gt" val="1">
                          <dgm:alg type="tx">
                            <dgm:param type="txAnchorVert" val="b"/>
                            <dgm:param type="txAnchorVertCh" val="b"/>
                            <dgm:param type="parTxLTRAlign" val="l"/>
                            <dgm:param type="parTxRTLAlign" val="r"/>
                          </dgm:alg>
                        </dgm:if>
                        <dgm:else name="Name13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32">
                    <dgm:if name="Name133" func="var" arg="dir" op="equ" val="norm">
                      <dgm:constrLst>
                        <dgm:constr type="rMarg"/>
                        <dgm:constr type="tMarg"/>
                        <dgm:constr type="bMarg"/>
                      </dgm:constrLst>
                    </dgm:if>
                    <dgm:else name="Name134">
                      <dgm:constrLst>
                        <dgm:constr type="lMarg"/>
                        <dgm:constr type="tMarg"/>
                        <dgm:constr type="bMarg"/>
                      </dgm:constrLst>
                    </dgm:else>
                  </dgm:choose>
                  <dgm:ruleLst>
                    <dgm:rule type="primFontSz" val="5" fact="NaN" max="NaN"/>
                  </dgm:ruleLst>
                </dgm:layoutNode>
              </dgm:forEach>
            </dgm:layoutNode>
          </dgm:if>
          <dgm:else name="Name135">
            <dgm:layoutNode name="arrowDiagram5">
              <dgm:alg type="composite">
                <dgm:param type="vertAlign" val="none"/>
                <dgm:param type="horzAlign" val="none"/>
              </dgm:alg>
              <dgm:shape xmlns:r="http://schemas.openxmlformats.org/officeDocument/2006/relationships" r:blip="">
                <dgm:adjLst/>
              </dgm:shape>
              <dgm:presOf/>
              <dgm:choose name="Name136">
                <dgm:if name="Name137" func="var" arg="dir" op="equ" val="norm">
                  <dgm:constrLst>
                    <dgm:constr type="ctrX" for="ch" forName="bullet5a" refType="w" fact="0.11"/>
                    <dgm:constr type="ctrY" for="ch" forName="bullet5a" refType="h" fact="0.762"/>
                    <dgm:constr type="w" for="ch" forName="bullet5a" refType="w" fact="0.023"/>
                    <dgm:constr type="h" for="ch" forName="bullet5a" refType="w" refFor="ch" refForName="bullet5a"/>
                    <dgm:constr type="l" for="ch" forName="textBox5a" refType="ctrX" refFor="ch" refForName="bullet5a"/>
                    <dgm:constr type="t" for="ch" forName="textBox5a" refType="ctrY" refFor="ch" refForName="bullet5a"/>
                    <dgm:constr type="w" for="ch" forName="textBox5a" refType="w" fact="0.131"/>
                    <dgm:constr type="h" for="ch" forName="textBox5a" refType="h" fact="0.238"/>
                    <dgm:constr type="userA" refType="h" refFor="ch" refForName="bullet5a" fact="0.53"/>
                    <dgm:constr type="l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l" for="ch" forName="textBox5b" refType="ctrX" refFor="ch" refForName="bullet5b"/>
                    <dgm:constr type="t" for="ch" forName="textBox5b" refType="ctrY" refFor="ch" refForName="bullet5b"/>
                    <dgm:constr type="w" for="ch" forName="textBox5b" refType="w" fact="0.166"/>
                    <dgm:constr type="h" for="ch" forName="textBox5b" refType="h" fact="0.419"/>
                    <dgm:constr type="userB" refType="h" refFor="ch" refForName="bullet5b" fact="0.53"/>
                    <dgm:constr type="l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l" for="ch" forName="textBox5c" refType="ctrX" refFor="ch" refForName="bullet5c"/>
                    <dgm:constr type="t" for="ch" forName="textBox5c" refType="ctrY" refFor="ch" refForName="bullet5c"/>
                    <dgm:constr type="w" for="ch" forName="textBox5c" refType="w" fact="0.193"/>
                    <dgm:constr type="h" for="ch" forName="textBox5c" refType="h" fact="0.562"/>
                    <dgm:constr type="userC" refType="h" refFor="ch" refForName="bullet5c" fact="0.53"/>
                    <dgm:constr type="l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l" for="ch" forName="textBox5d" refType="ctrX" refFor="ch" refForName="bullet5d"/>
                    <dgm:constr type="t" for="ch" forName="textBox5d" refType="ctrY" refFor="ch" refForName="bullet5d"/>
                    <dgm:constr type="w" for="ch" forName="textBox5d" refType="w" fact="0.2"/>
                    <dgm:constr type="h" for="ch" forName="textBox5d" refType="h" fact="0.67"/>
                    <dgm:constr type="userD" refType="h" refFor="ch" refForName="bullet5d" fact="0.53"/>
                    <dgm:constr type="l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l" for="ch" forName="textBox5e" refType="ctrX" refFor="ch" refForName="bullet5e"/>
                    <dgm:constr type="t" for="ch" forName="textBox5e" refType="ctrY" refFor="ch" refForName="bullet5e"/>
                    <dgm:constr type="w" for="ch" forName="textBox5e" refType="w" fact="0.2"/>
                    <dgm:constr type="h" for="ch" forName="textBox5e" refType="h" fact="0.736"/>
                    <dgm:constr type="userE" refType="h" refFor="ch" refForName="bullet5e" fact="0.53"/>
                    <dgm:constr type="lMarg" for="ch" forName="textBox5e" refType="userE" fact="2.834"/>
                    <dgm:constr type="primFontSz" for="ch" ptType="node" op="equ" val="65"/>
                  </dgm:constrLst>
                </dgm:if>
                <dgm:else name="Name138">
                  <dgm:constrLst>
                    <dgm:constr type="ctrX" for="ch" forName="bullet5a" refType="w" fact="0.11"/>
                    <dgm:constr type="ctrY" for="ch" forName="bullet5a" refType="h" fact="0.762"/>
                    <dgm:constr type="w" for="ch" forName="bullet5a" refType="w" fact="0.023"/>
                    <dgm:constr type="h" for="ch" forName="bullet5a" refType="w" refFor="ch" refForName="bullet5a"/>
                    <dgm:constr type="r" for="ch" forName="textBox5a" refType="ctrX" refFor="ch" refForName="bullet5a"/>
                    <dgm:constr type="b" for="ch" forName="textBox5a" refType="ctrY" refFor="ch" refForName="bullet5a"/>
                    <dgm:constr type="w" for="ch" forName="textBox5a" refType="w" fact="0.11"/>
                    <dgm:constr type="h" for="ch" forName="textBox5a" refType="h" fact="0.762"/>
                    <dgm:constr type="userA" refType="h" refFor="ch" refForName="bullet5a" fact="0.53"/>
                    <dgm:constr type="r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r" for="ch" forName="textBox5b" refType="ctrX" refFor="ch" refForName="bullet5b"/>
                    <dgm:constr type="b" for="ch" forName="textBox5b" refType="ctrY" refFor="ch" refForName="bullet5b"/>
                    <dgm:constr type="w" for="ch" forName="textBox5b" refType="w" fact="0.131"/>
                    <dgm:constr type="h" for="ch" forName="textBox5b" refType="h" fact="0.581"/>
                    <dgm:constr type="userB" refType="h" refFor="ch" refForName="bullet5b" fact="0.53"/>
                    <dgm:constr type="r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r" for="ch" forName="textBox5c" refType="ctrX" refFor="ch" refForName="bullet5c"/>
                    <dgm:constr type="b" for="ch" forName="textBox5c" refType="ctrY" refFor="ch" refForName="bullet5c"/>
                    <dgm:constr type="w" for="ch" forName="textBox5c" refType="w" fact="0.166"/>
                    <dgm:constr type="h" for="ch" forName="textBox5c" refType="h" fact="0.438"/>
                    <dgm:constr type="userC" refType="h" refFor="ch" refForName="bullet5c" fact="0.53"/>
                    <dgm:constr type="r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r" for="ch" forName="textBox5d" refType="ctrX" refFor="ch" refForName="bullet5d"/>
                    <dgm:constr type="b" for="ch" forName="textBox5d" refType="ctrY" refFor="ch" refForName="bullet5d"/>
                    <dgm:constr type="w" for="ch" forName="textBox5d" refType="w" fact="0.193"/>
                    <dgm:constr type="h" for="ch" forName="textBox5d" refType="h" fact="0.33"/>
                    <dgm:constr type="userD" refType="h" refFor="ch" refForName="bullet5d" fact="0.53"/>
                    <dgm:constr type="r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r" for="ch" forName="textBox5e" refType="ctrX" refFor="ch" refForName="bullet5e"/>
                    <dgm:constr type="b" for="ch" forName="textBox5e" refType="ctrY" refFor="ch" refForName="bullet5e"/>
                    <dgm:constr type="w" for="ch" forName="textBox5e" refType="w" fact="0.2"/>
                    <dgm:constr type="h" for="ch" forName="textBox5e" refType="h" fact="0.264"/>
                    <dgm:constr type="userE" refType="h" refFor="ch" refForName="bullet5e" fact="0.53"/>
                    <dgm:constr type="rMarg" for="ch" forName="textBox5e" refType="userE" fact="2.834"/>
                    <dgm:constr type="primFontSz" for="ch" ptType="node" op="equ" val="65"/>
                  </dgm:constrLst>
                </dgm:else>
              </dgm:choose>
              <dgm:ruleLst/>
              <dgm:forEach name="Name139" axis="ch" ptType="node" cnt="1">
                <dgm:layoutNode name="bullet5a" styleLbl="node1">
                  <dgm:alg type="sp"/>
                  <dgm:shape xmlns:r="http://schemas.openxmlformats.org/officeDocument/2006/relationships" type="ellipse" r:blip="">
                    <dgm:adjLst/>
                  </dgm:shape>
                  <dgm:presOf/>
                  <dgm:constrLst/>
                  <dgm:ruleLst/>
                </dgm:layoutNode>
                <dgm:layoutNode name="textBox5a" styleLbl="revTx">
                  <dgm:varLst>
                    <dgm:bulletEnabled val="1"/>
                  </dgm:varLst>
                  <dgm:choose name="Name140">
                    <dgm:if name="Name141" func="var" arg="dir" op="equ" val="norm">
                      <dgm:choose name="Name142">
                        <dgm:if name="Name143" axis="root des" ptType="all node" func="maxDepth" op="gt" val="1">
                          <dgm:alg type="tx">
                            <dgm:param type="txAnchorVert" val="t"/>
                            <dgm:param type="parTxLTRAlign" val="l"/>
                            <dgm:param type="parTxRTLAlign" val="r"/>
                          </dgm:alg>
                        </dgm:if>
                        <dgm:else name="Name144">
                          <dgm:alg type="tx">
                            <dgm:param type="txAnchorVert" val="t"/>
                            <dgm:param type="parTxLTRAlign" val="l"/>
                            <dgm:param type="parTxRTLAlign" val="l"/>
                          </dgm:alg>
                        </dgm:else>
                      </dgm:choose>
                    </dgm:if>
                    <dgm:else name="Name145">
                      <dgm:choose name="Name146">
                        <dgm:if name="Name147" axis="root des" ptType="all node" func="maxDepth" op="gt" val="1">
                          <dgm:alg type="tx">
                            <dgm:param type="txAnchorVert" val="b"/>
                            <dgm:param type="txAnchorVertCh" val="b"/>
                            <dgm:param type="parTxLTRAlign" val="l"/>
                            <dgm:param type="parTxRTLAlign" val="r"/>
                          </dgm:alg>
                        </dgm:if>
                        <dgm:else name="Name14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49">
                    <dgm:if name="Name150" func="var" arg="dir" op="equ" val="norm">
                      <dgm:constrLst>
                        <dgm:constr type="rMarg"/>
                        <dgm:constr type="tMarg"/>
                        <dgm:constr type="bMarg"/>
                      </dgm:constrLst>
                    </dgm:if>
                    <dgm:else name="Name151">
                      <dgm:constrLst>
                        <dgm:constr type="lMarg"/>
                        <dgm:constr type="tMarg"/>
                        <dgm:constr type="bMarg"/>
                      </dgm:constrLst>
                    </dgm:else>
                  </dgm:choose>
                  <dgm:ruleLst>
                    <dgm:rule type="primFontSz" val="5" fact="NaN" max="NaN"/>
                  </dgm:ruleLst>
                </dgm:layoutNode>
              </dgm:forEach>
              <dgm:forEach name="Name152" axis="ch" ptType="node" st="2" cnt="1">
                <dgm:layoutNode name="bullet5b" styleLbl="node1">
                  <dgm:alg type="sp"/>
                  <dgm:shape xmlns:r="http://schemas.openxmlformats.org/officeDocument/2006/relationships" type="ellipse" r:blip="">
                    <dgm:adjLst/>
                  </dgm:shape>
                  <dgm:presOf/>
                  <dgm:constrLst/>
                  <dgm:ruleLst/>
                </dgm:layoutNode>
                <dgm:layoutNode name="textBox5b" styleLbl="revTx">
                  <dgm:varLst>
                    <dgm:bulletEnabled val="1"/>
                  </dgm:varLst>
                  <dgm:choose name="Name153">
                    <dgm:if name="Name154" func="var" arg="dir" op="equ" val="norm">
                      <dgm:choose name="Name155">
                        <dgm:if name="Name156" axis="root des" ptType="all node" func="maxDepth" op="gt" val="1">
                          <dgm:alg type="tx">
                            <dgm:param type="txAnchorVert" val="t"/>
                            <dgm:param type="parTxLTRAlign" val="l"/>
                            <dgm:param type="parTxRTLAlign" val="r"/>
                          </dgm:alg>
                        </dgm:if>
                        <dgm:else name="Name157">
                          <dgm:alg type="tx">
                            <dgm:param type="txAnchorVert" val="t"/>
                            <dgm:param type="parTxLTRAlign" val="l"/>
                            <dgm:param type="parTxRTLAlign" val="l"/>
                          </dgm:alg>
                        </dgm:else>
                      </dgm:choose>
                    </dgm:if>
                    <dgm:else name="Name158">
                      <dgm:choose name="Name159">
                        <dgm:if name="Name160" axis="root des" ptType="all node" func="maxDepth" op="gt" val="1">
                          <dgm:alg type="tx">
                            <dgm:param type="txAnchorVert" val="b"/>
                            <dgm:param type="txAnchorVertCh" val="b"/>
                            <dgm:param type="parTxLTRAlign" val="l"/>
                            <dgm:param type="parTxRTLAlign" val="r"/>
                          </dgm:alg>
                        </dgm:if>
                        <dgm:else name="Name16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62">
                    <dgm:if name="Name163" func="var" arg="dir" op="equ" val="norm">
                      <dgm:constrLst>
                        <dgm:constr type="rMarg"/>
                        <dgm:constr type="tMarg"/>
                        <dgm:constr type="bMarg"/>
                      </dgm:constrLst>
                    </dgm:if>
                    <dgm:else name="Name164">
                      <dgm:constrLst>
                        <dgm:constr type="lMarg"/>
                        <dgm:constr type="tMarg"/>
                        <dgm:constr type="bMarg"/>
                      </dgm:constrLst>
                    </dgm:else>
                  </dgm:choose>
                  <dgm:ruleLst>
                    <dgm:rule type="primFontSz" val="5" fact="NaN" max="NaN"/>
                  </dgm:ruleLst>
                </dgm:layoutNode>
              </dgm:forEach>
              <dgm:forEach name="Name165" axis="ch" ptType="node" st="3" cnt="1">
                <dgm:layoutNode name="bullet5c" styleLbl="node1">
                  <dgm:alg type="sp"/>
                  <dgm:shape xmlns:r="http://schemas.openxmlformats.org/officeDocument/2006/relationships" type="ellipse" r:blip="">
                    <dgm:adjLst/>
                  </dgm:shape>
                  <dgm:presOf/>
                  <dgm:constrLst/>
                  <dgm:ruleLst/>
                </dgm:layoutNode>
                <dgm:layoutNode name="textBox5c" styleLbl="revTx">
                  <dgm:varLst>
                    <dgm:bulletEnabled val="1"/>
                  </dgm:varLst>
                  <dgm:choose name="Name166">
                    <dgm:if name="Name167" func="var" arg="dir" op="equ" val="norm">
                      <dgm:choose name="Name168">
                        <dgm:if name="Name169" axis="root des" ptType="all node" func="maxDepth" op="gt" val="1">
                          <dgm:alg type="tx">
                            <dgm:param type="txAnchorVert" val="t"/>
                            <dgm:param type="parTxLTRAlign" val="l"/>
                            <dgm:param type="parTxRTLAlign" val="r"/>
                          </dgm:alg>
                        </dgm:if>
                        <dgm:else name="Name170">
                          <dgm:alg type="tx">
                            <dgm:param type="txAnchorVert" val="t"/>
                            <dgm:param type="parTxLTRAlign" val="l"/>
                            <dgm:param type="parTxRTLAlign" val="l"/>
                          </dgm:alg>
                        </dgm:else>
                      </dgm:choose>
                    </dgm:if>
                    <dgm:else name="Name171">
                      <dgm:choose name="Name172">
                        <dgm:if name="Name173" axis="root des" ptType="all node" func="maxDepth" op="gt" val="1">
                          <dgm:alg type="tx">
                            <dgm:param type="txAnchorVert" val="b"/>
                            <dgm:param type="txAnchorVertCh" val="b"/>
                            <dgm:param type="parTxLTRAlign" val="l"/>
                            <dgm:param type="parTxRTLAlign" val="r"/>
                          </dgm:alg>
                        </dgm:if>
                        <dgm:else name="Name174">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75">
                    <dgm:if name="Name176" func="var" arg="dir" op="equ" val="norm">
                      <dgm:constrLst>
                        <dgm:constr type="rMarg"/>
                        <dgm:constr type="tMarg"/>
                        <dgm:constr type="bMarg"/>
                      </dgm:constrLst>
                    </dgm:if>
                    <dgm:else name="Name177">
                      <dgm:constrLst>
                        <dgm:constr type="lMarg"/>
                        <dgm:constr type="tMarg"/>
                        <dgm:constr type="bMarg"/>
                      </dgm:constrLst>
                    </dgm:else>
                  </dgm:choose>
                  <dgm:ruleLst>
                    <dgm:rule type="primFontSz" val="5" fact="NaN" max="NaN"/>
                  </dgm:ruleLst>
                </dgm:layoutNode>
              </dgm:forEach>
              <dgm:forEach name="Name178" axis="ch" ptType="node" st="4" cnt="1">
                <dgm:layoutNode name="bullet5d" styleLbl="node1">
                  <dgm:alg type="sp"/>
                  <dgm:shape xmlns:r="http://schemas.openxmlformats.org/officeDocument/2006/relationships" type="ellipse" r:blip="">
                    <dgm:adjLst/>
                  </dgm:shape>
                  <dgm:presOf/>
                  <dgm:constrLst/>
                  <dgm:ruleLst/>
                </dgm:layoutNode>
                <dgm:layoutNode name="textBox5d" styleLbl="revTx">
                  <dgm:varLst>
                    <dgm:bulletEnabled val="1"/>
                  </dgm:varLst>
                  <dgm:choose name="Name179">
                    <dgm:if name="Name180" func="var" arg="dir" op="equ" val="norm">
                      <dgm:choose name="Name181">
                        <dgm:if name="Name182" axis="root des" ptType="all node" func="maxDepth" op="gt" val="1">
                          <dgm:alg type="tx">
                            <dgm:param type="txAnchorVert" val="t"/>
                            <dgm:param type="parTxLTRAlign" val="l"/>
                            <dgm:param type="parTxRTLAlign" val="r"/>
                          </dgm:alg>
                        </dgm:if>
                        <dgm:else name="Name183">
                          <dgm:alg type="tx">
                            <dgm:param type="txAnchorVert" val="t"/>
                            <dgm:param type="parTxLTRAlign" val="l"/>
                            <dgm:param type="parTxRTLAlign" val="l"/>
                          </dgm:alg>
                        </dgm:else>
                      </dgm:choose>
                    </dgm:if>
                    <dgm:else name="Name184">
                      <dgm:choose name="Name185">
                        <dgm:if name="Name186" axis="root des" ptType="all node" func="maxDepth" op="gt" val="1">
                          <dgm:alg type="tx">
                            <dgm:param type="txAnchorVert" val="b"/>
                            <dgm:param type="txAnchorVertCh" val="b"/>
                            <dgm:param type="parTxLTRAlign" val="l"/>
                            <dgm:param type="parTxRTLAlign" val="r"/>
                          </dgm:alg>
                        </dgm:if>
                        <dgm:else name="Name187">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88">
                    <dgm:if name="Name189" func="var" arg="dir" op="equ" val="norm">
                      <dgm:constrLst>
                        <dgm:constr type="rMarg"/>
                        <dgm:constr type="tMarg"/>
                        <dgm:constr type="bMarg"/>
                      </dgm:constrLst>
                    </dgm:if>
                    <dgm:else name="Name190">
                      <dgm:constrLst>
                        <dgm:constr type="lMarg"/>
                        <dgm:constr type="tMarg"/>
                        <dgm:constr type="bMarg"/>
                      </dgm:constrLst>
                    </dgm:else>
                  </dgm:choose>
                  <dgm:ruleLst>
                    <dgm:rule type="primFontSz" val="5" fact="NaN" max="NaN"/>
                  </dgm:ruleLst>
                </dgm:layoutNode>
              </dgm:forEach>
              <dgm:forEach name="Name191" axis="ch" ptType="node" st="5" cnt="1">
                <dgm:layoutNode name="bullet5e" styleLbl="node1">
                  <dgm:alg type="sp"/>
                  <dgm:shape xmlns:r="http://schemas.openxmlformats.org/officeDocument/2006/relationships" type="ellipse" r:blip="">
                    <dgm:adjLst/>
                  </dgm:shape>
                  <dgm:presOf/>
                  <dgm:constrLst/>
                  <dgm:ruleLst/>
                </dgm:layoutNode>
                <dgm:layoutNode name="textBox5e" styleLbl="revTx">
                  <dgm:varLst>
                    <dgm:bulletEnabled val="1"/>
                  </dgm:varLst>
                  <dgm:choose name="Name192">
                    <dgm:if name="Name193" func="var" arg="dir" op="equ" val="norm">
                      <dgm:choose name="Name194">
                        <dgm:if name="Name195" axis="root des" ptType="all node" func="maxDepth" op="gt" val="1">
                          <dgm:alg type="tx">
                            <dgm:param type="txAnchorVert" val="t"/>
                            <dgm:param type="parTxLTRAlign" val="l"/>
                            <dgm:param type="parTxRTLAlign" val="r"/>
                          </dgm:alg>
                        </dgm:if>
                        <dgm:else name="Name196">
                          <dgm:alg type="tx">
                            <dgm:param type="txAnchorVert" val="t"/>
                            <dgm:param type="parTxLTRAlign" val="l"/>
                            <dgm:param type="parTxRTLAlign" val="l"/>
                          </dgm:alg>
                        </dgm:else>
                      </dgm:choose>
                    </dgm:if>
                    <dgm:else name="Name197">
                      <dgm:choose name="Name198">
                        <dgm:if name="Name199" axis="root des" ptType="all node" func="maxDepth" op="gt" val="1">
                          <dgm:alg type="tx">
                            <dgm:param type="txAnchorVert" val="b"/>
                            <dgm:param type="txAnchorVertCh" val="b"/>
                            <dgm:param type="parTxLTRAlign" val="l"/>
                            <dgm:param type="parTxRTLAlign" val="r"/>
                          </dgm:alg>
                        </dgm:if>
                        <dgm:else name="Name200">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1">
                    <dgm:if name="Name202" func="var" arg="dir" op="equ" val="norm">
                      <dgm:constrLst>
                        <dgm:constr type="rMarg"/>
                        <dgm:constr type="tMarg"/>
                        <dgm:constr type="bMarg"/>
                      </dgm:constrLst>
                    </dgm:if>
                    <dgm:else name="Name203">
                      <dgm:constrLst>
                        <dgm:constr type="lMarg"/>
                        <dgm:constr type="tMarg"/>
                        <dgm:constr type="bMarg"/>
                      </dgm:constrLst>
                    </dgm:else>
                  </dgm:choose>
                  <dgm:ruleLst>
                    <dgm:rule type="primFontSz" val="5" fact="NaN" max="NaN"/>
                  </dgm:ruleLst>
                </dgm:layoutNode>
              </dgm:forEach>
            </dgm:layoutNode>
          </dgm:else>
        </dgm:choose>
      </dgm:if>
      <dgm:else name="Name204"/>
    </dgm:choose>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arrow3">
  <dgm:title val=""/>
  <dgm:desc val=""/>
  <dgm:catLst>
    <dgm:cat type="relationship" pri="5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Lst>
      <dgm:cxnLst>
        <dgm:cxn modelId="3" srcId="0" destId="1" srcOrd="0" destOrd="0"/>
        <dgm:cxn modelId="4" srcId="0" destId="2" srcOrd="1" destOrd="0"/>
      </dgm:cxnLst>
      <dgm:bg/>
      <dgm:whole/>
    </dgm:dataModel>
  </dgm:clrData>
  <dgm:layoutNode name="compositeShape">
    <dgm:varLst>
      <dgm:chMax val="2"/>
      <dgm:dir/>
      <dgm:resizeHandles val="exact"/>
    </dgm:varLst>
    <dgm:alg type="composite">
      <dgm:param type="horzAlign" val="none"/>
      <dgm:param type="vertAlign" val="none"/>
    </dgm:alg>
    <dgm:shape xmlns:r="http://schemas.openxmlformats.org/officeDocument/2006/relationships" r:blip="">
      <dgm:adjLst/>
    </dgm:shape>
    <dgm:presOf/>
    <dgm:choose name="Name0">
      <dgm:if name="Name1" func="var" arg="dir" op="equ" val="norm">
        <dgm:choose name="Name2">
          <dgm:if name="Name3" axis="ch" ptType="node" func="cnt" op="gte" val="2">
            <dgm:constrLst>
              <dgm:constr type="w" for="ch" forName="divider" refType="w"/>
              <dgm:constr type="h" for="ch" forName="divider" refType="w" fact="0.2"/>
              <dgm:constr type="h" for="ch" forName="divider" refType="h" op="gte" fact="0.2"/>
              <dgm:constr type="h" for="ch" forName="divider" refType="h" op="lte" fact="0.4"/>
              <dgm:constr type="ctrX" for="ch" forName="divider" refType="w" fact="0.5"/>
              <dgm:constr type="ctrY" for="ch" forName="divider" refType="h" fact="0.5"/>
              <dgm:constr type="w" for="ch" forName="downArrow" refType="w" fact="0.3"/>
              <dgm:constr type="h" for="ch" forName="downArrow" refType="h" fact="0.4"/>
              <dgm:constr type="l" for="ch" forName="downArrow" refType="w" fact="0.1"/>
              <dgm:constr type="t" for="ch" forName="downArrow" refType="h" fact="0.05"/>
              <dgm:constr type="lOff" for="ch" forName="downArrow" refType="w" fact="0.02"/>
              <dgm:constr type="w" for="ch" forName="downArrowText" refType="w" fact="0.32"/>
              <dgm:constr type="h" for="ch" forName="downArrowText" refType="h" fact="0.42"/>
              <dgm:constr type="t" for="ch" forName="downArrowText"/>
              <dgm:constr type="r" for="ch" forName="downArrowText" refType="w" fact="0.85"/>
              <dgm:constr type="w" for="ch" forName="upArrow" refType="w" fact="0.3"/>
              <dgm:constr type="h" for="ch" forName="upArrow" refType="h" fact="0.4"/>
              <dgm:constr type="b" for="ch" forName="upArrow" refType="h" fact="0.95"/>
              <dgm:constr type="r" for="ch" forName="upArrow" refType="w" fact="0.9"/>
              <dgm:constr type="rOff" for="ch" forName="upArrow" refType="w" fact="-0.02"/>
              <dgm:constr type="w" for="ch" forName="upArrowText" refType="w" fact="0.32"/>
              <dgm:constr type="h" for="ch" forName="upArrowText" refType="h" fact="0.42"/>
              <dgm:constr type="b" for="ch" forName="upArrowText" refType="h"/>
              <dgm:constr type="l" for="ch" forName="upArrowText" refType="w" fact="0.15"/>
              <dgm:constr type="primFontSz" for="ch" ptType="node" op="equ" val="65"/>
            </dgm:constrLst>
          </dgm:if>
          <dgm:else name="Name4">
            <dgm:constrLst>
              <dgm:constr type="w" for="ch" forName="downArrow" refType="w" fact="0.4"/>
              <dgm:constr type="h" for="ch" forName="downArrow" refType="h" fact="0.8"/>
              <dgm:constr type="l" for="ch" forName="downArrow" refType="w" fact="0.02"/>
              <dgm:constr type="t" for="ch" forName="downArrow" refType="h" fact="0.05"/>
              <dgm:constr type="lOff" for="ch" forName="downArrow" refType="w" fact="0.02"/>
              <dgm:constr type="w" for="ch" forName="downArrowText" refType="w" fact="0.5"/>
              <dgm:constr type="h" for="ch" forName="downArrowText" refType="h"/>
              <dgm:constr type="t" for="ch" forName="downArrowText"/>
              <dgm:constr type="r" for="ch" forName="downArrowText" refType="w"/>
              <dgm:constr type="primFontSz" for="ch" ptType="node" op="equ" val="65"/>
            </dgm:constrLst>
          </dgm:else>
        </dgm:choose>
      </dgm:if>
      <dgm:else name="Name5">
        <dgm:choose name="Name6">
          <dgm:if name="Name7" axis="ch" ptType="node" func="cnt" op="gte" val="2">
            <dgm:constrLst>
              <dgm:constr type="w" for="ch" forName="divider" refType="w"/>
              <dgm:constr type="h" for="ch" forName="divider" refType="w" fact="0.2"/>
              <dgm:constr type="h" for="ch" forName="divider" refType="h" op="gte" fact="0.2"/>
              <dgm:constr type="h" for="ch" forName="divider" refType="h" op="lte" fact="0.4"/>
              <dgm:constr type="ctrX" for="ch" forName="divider" refType="w" fact="0.5"/>
              <dgm:constr type="ctrY" for="ch" forName="divider" refType="h" fact="0.5"/>
              <dgm:constr type="w" for="ch" forName="downArrow" refType="w" fact="0.3"/>
              <dgm:constr type="h" for="ch" forName="downArrow" refType="h" fact="0.4"/>
              <dgm:constr type="r" for="ch" forName="downArrow" refType="w" fact="0.9"/>
              <dgm:constr type="t" for="ch" forName="downArrow" refType="h" fact="0.05"/>
              <dgm:constr type="rOff" for="ch" forName="downArrow" refType="w" fact="-0.02"/>
              <dgm:constr type="w" for="ch" forName="downArrowText" refType="w" fact="0.32"/>
              <dgm:constr type="h" for="ch" forName="downArrowText" refType="h" fact="0.42"/>
              <dgm:constr type="t" for="ch" forName="downArrowText"/>
              <dgm:constr type="l" for="ch" forName="downArrowText" refType="w" fact="0.15"/>
              <dgm:constr type="w" for="ch" forName="upArrow" refType="w" fact="0.3"/>
              <dgm:constr type="h" for="ch" forName="upArrow" refType="h" fact="0.4"/>
              <dgm:constr type="b" for="ch" forName="upArrow" refType="h" fact="0.95"/>
              <dgm:constr type="l" for="ch" forName="upArrow" refType="w" fact="0.1"/>
              <dgm:constr type="lOff" for="ch" forName="upArrow" refType="w" fact="0.02"/>
              <dgm:constr type="w" for="ch" forName="upArrowText" refType="w" fact="0.32"/>
              <dgm:constr type="h" for="ch" forName="upArrowText" refType="h" fact="0.42"/>
              <dgm:constr type="b" for="ch" forName="upArrowText" refType="h"/>
              <dgm:constr type="r" for="ch" forName="upArrowText" refType="w" fact="0.85"/>
              <dgm:constr type="primFontSz" for="ch" ptType="node" op="equ" val="65"/>
            </dgm:constrLst>
          </dgm:if>
          <dgm:else name="Name8">
            <dgm:constrLst>
              <dgm:constr type="w" for="ch" forName="downArrow" refType="w" fact="0.4"/>
              <dgm:constr type="h" for="ch" forName="downArrow" refType="h" fact="0.8"/>
              <dgm:constr type="r" for="ch" forName="downArrow" refType="w" fact="0.98"/>
              <dgm:constr type="t" for="ch" forName="downArrow" refType="h" fact="0.05"/>
              <dgm:constr type="rOff" for="ch" forName="downArrow" refType="w" fact="-0.02"/>
              <dgm:constr type="w" for="ch" forName="downArrowText" refType="w" fact="0.5"/>
              <dgm:constr type="h" for="ch" forName="downArrowText" refType="h"/>
              <dgm:constr type="t" for="ch" forName="downArrowText"/>
              <dgm:constr type="l" for="ch" forName="downArrowText"/>
              <dgm:constr type="primFontSz" for="ch" ptType="node" op="equ" val="65"/>
            </dgm:constrLst>
          </dgm:else>
        </dgm:choose>
      </dgm:else>
    </dgm:choose>
    <dgm:ruleLst/>
    <dgm:choose name="Name9">
      <dgm:if name="Name10" axis="ch" ptType="node" func="cnt" op="gte" val="2">
        <dgm:layoutNode name="divider" styleLbl="fgShp">
          <dgm:alg type="sp"/>
          <dgm:choose name="Name11">
            <dgm:if name="Name12" func="var" arg="dir" op="equ" val="norm">
              <dgm:shape xmlns:r="http://schemas.openxmlformats.org/officeDocument/2006/relationships" rot="-5" type="mathMinus" r:blip="">
                <dgm:adjLst/>
              </dgm:shape>
            </dgm:if>
            <dgm:else name="Name13">
              <dgm:shape xmlns:r="http://schemas.openxmlformats.org/officeDocument/2006/relationships" rot="5" type="mathMinus" r:blip="">
                <dgm:adjLst/>
              </dgm:shape>
            </dgm:else>
          </dgm:choose>
          <dgm:presOf/>
          <dgm:constrLst/>
          <dgm:ruleLst/>
        </dgm:layoutNode>
      </dgm:if>
      <dgm:else name="Name14"/>
    </dgm:choose>
    <dgm:forEach name="Name15" axis="ch" ptType="node" cnt="1">
      <dgm:layoutNode name="downArrow" styleLbl="node1">
        <dgm:alg type="sp"/>
        <dgm:shape xmlns:r="http://schemas.openxmlformats.org/officeDocument/2006/relationships" type="downArrow" r:blip="">
          <dgm:adjLst/>
        </dgm:shape>
        <dgm:presOf/>
        <dgm:constrLst/>
        <dgm:ruleLst/>
      </dgm:layoutNode>
      <dgm:layoutNode name="downArrowText" styleLbl="revTx">
        <dgm:varLst>
          <dgm:bulletEnabled val="1"/>
        </dgm:varLst>
        <dgm:alg type="tx">
          <dgm:param type="txAnchorVertCh" val="mid"/>
        </dgm:alg>
        <dgm:shape xmlns:r="http://schemas.openxmlformats.org/officeDocument/2006/relationships" type="rect" r:blip="">
          <dgm:adjLst/>
        </dgm:shape>
        <dgm:presOf axis="desOrSelf" ptType="node"/>
        <dgm:constrLst/>
        <dgm:ruleLst>
          <dgm:rule type="primFontSz" val="5" fact="NaN" max="NaN"/>
        </dgm:ruleLst>
      </dgm:layoutNode>
    </dgm:forEach>
    <dgm:forEach name="Name16" axis="ch" ptType="node" st="2" cnt="1">
      <dgm:layoutNode name="upArrow" styleLbl="node1">
        <dgm:alg type="sp"/>
        <dgm:shape xmlns:r="http://schemas.openxmlformats.org/officeDocument/2006/relationships" type="upArrow" r:blip="">
          <dgm:adjLst/>
        </dgm:shape>
        <dgm:presOf/>
        <dgm:constrLst/>
        <dgm:ruleLst/>
      </dgm:layoutNode>
      <dgm:layoutNode name="upArrowText" styleLbl="revTx">
        <dgm:varLst>
          <dgm:bulletEnabled val="1"/>
        </dgm:varLst>
        <dgm:alg type="tx">
          <dgm:param type="txAnchorVertCh" val="mid"/>
        </dgm:alg>
        <dgm:shape xmlns:r="http://schemas.openxmlformats.org/officeDocument/2006/relationships" type="rect" r:blip="">
          <dgm:adjLst/>
        </dgm:shape>
        <dgm:presOf axis="desOrSelf" ptType="node"/>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224C216-18DD-46E3-B551-ECE8BA9827B4}" type="datetimeFigureOut">
              <a:rPr lang="en-US" smtClean="0"/>
              <a:t>9/16/2024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87636E5-C8FA-4E6B-88E7-451C344C00B1}" type="slidenum">
              <a:rPr lang="en-US" smtClean="0"/>
              <a:t>‹#›</a:t>
            </a:fld>
            <a:endParaRPr lang="en-US"/>
          </a:p>
        </p:txBody>
      </p:sp>
    </p:spTree>
    <p:extLst>
      <p:ext uri="{BB962C8B-B14F-4D97-AF65-F5344CB8AC3E}">
        <p14:creationId xmlns:p14="http://schemas.microsoft.com/office/powerpoint/2010/main" val="11166969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87636E5-C8FA-4E6B-88E7-451C344C00B1}" type="slidenum">
              <a:rPr lang="en-US" smtClean="0"/>
              <a:t>1</a:t>
            </a:fld>
            <a:endParaRPr lang="en-US"/>
          </a:p>
        </p:txBody>
      </p:sp>
    </p:spTree>
    <p:extLst>
      <p:ext uri="{BB962C8B-B14F-4D97-AF65-F5344CB8AC3E}">
        <p14:creationId xmlns:p14="http://schemas.microsoft.com/office/powerpoint/2010/main" val="6714482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Meanwhile, in the late 1960s and early 1970s, a defense project called ARPANET allowed university researchers and scientists to share information with one another even in the event of a nuclear war. By the mid-1980s, this network of computers became </a:t>
            </a:r>
            <a:r>
              <a:rPr lang="en-US" b="1" dirty="0"/>
              <a:t>known as the Internet and led to the network era that began around 1995. In the network era, IT projects focused primarily on the challenge of creating an IT infrastructure </a:t>
            </a:r>
            <a:r>
              <a:rPr lang="en-US" dirty="0"/>
              <a:t>to support many partners, strategic alliances, vendors, and customers. The network architecture had to be scalable so that potentially thousands of networked computers could function in an efficient and timely manner. Moreover, digital convergence or the integration of data, voice, graphics, and video allowed for new and innovative ways to deliver new products and services to customers. While the micro era focused on creating an internal network within the organization, the thrust of the network era was to extend this network externally. Network era projects not only faced the challenge of coordination and control, but also how to support a dynamic business strategy and new organizational structures. IT project members not only needed to understand the technology, but the organization and its competitive environment. As witnessed by the rise and fall of many dot com businesses in the late 1990s, the benefits and risks of managing IT projects were much higher than the two previous eras</a:t>
            </a:r>
          </a:p>
          <a:p>
            <a:endParaRPr lang="en-US" dirty="0"/>
          </a:p>
        </p:txBody>
      </p:sp>
      <p:sp>
        <p:nvSpPr>
          <p:cNvPr id="4" name="Slide Number Placeholder 3"/>
          <p:cNvSpPr>
            <a:spLocks noGrp="1"/>
          </p:cNvSpPr>
          <p:nvPr>
            <p:ph type="sldNum" sz="quarter" idx="10"/>
          </p:nvPr>
        </p:nvSpPr>
        <p:spPr/>
        <p:txBody>
          <a:bodyPr/>
          <a:lstStyle/>
          <a:p>
            <a:fld id="{187636E5-C8FA-4E6B-88E7-451C344C00B1}" type="slidenum">
              <a:rPr lang="en-US" smtClean="0"/>
              <a:t>13</a:t>
            </a:fld>
            <a:endParaRPr lang="en-US"/>
          </a:p>
        </p:txBody>
      </p:sp>
    </p:spTree>
    <p:extLst>
      <p:ext uri="{BB962C8B-B14F-4D97-AF65-F5344CB8AC3E}">
        <p14:creationId xmlns:p14="http://schemas.microsoft.com/office/powerpoint/2010/main" val="8641288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With the new millennium, IT received a great deal of attention in the media and the boardroom. Some people at the end of the century emptied their bank accounts and </a:t>
            </a:r>
            <a:r>
              <a:rPr lang="en-US" b="1" dirty="0"/>
              <a:t>stockpiled food and water for fear that computers </a:t>
            </a:r>
            <a:r>
              <a:rPr lang="en-US" dirty="0"/>
              <a:t>would crash and civilization would fall into mass confusion. Fortunately, the reported Y2K </a:t>
            </a:r>
            <a:r>
              <a:rPr lang="en-US" b="1" dirty="0"/>
              <a:t>computer-related problems were few and not too critical</a:t>
            </a:r>
            <a:r>
              <a:rPr lang="en-US" dirty="0"/>
              <a:t>. But what made the Y2K problem fascinating was that just about everyone was in it together and the project had an immovable deadline. To fix the Y2K date problem in the millions of lines of code, </a:t>
            </a:r>
            <a:r>
              <a:rPr lang="en-US" b="1" dirty="0"/>
              <a:t>many organizations took advantage of cheaper wage rates and outsourced the rewriting </a:t>
            </a:r>
            <a:r>
              <a:rPr lang="en-US" dirty="0"/>
              <a:t>of its code overseas to such countries as India.</a:t>
            </a:r>
          </a:p>
          <a:p>
            <a:endParaRPr lang="en-US" dirty="0"/>
          </a:p>
        </p:txBody>
      </p:sp>
      <p:sp>
        <p:nvSpPr>
          <p:cNvPr id="4" name="Slide Number Placeholder 3"/>
          <p:cNvSpPr>
            <a:spLocks noGrp="1"/>
          </p:cNvSpPr>
          <p:nvPr>
            <p:ph type="sldNum" sz="quarter" idx="5"/>
          </p:nvPr>
        </p:nvSpPr>
        <p:spPr/>
        <p:txBody>
          <a:bodyPr/>
          <a:lstStyle/>
          <a:p>
            <a:fld id="{187636E5-C8FA-4E6B-88E7-451C344C00B1}" type="slidenum">
              <a:rPr lang="en-US" smtClean="0"/>
              <a:t>14</a:t>
            </a:fld>
            <a:endParaRPr lang="en-US"/>
          </a:p>
        </p:txBody>
      </p:sp>
    </p:spTree>
    <p:extLst>
      <p:ext uri="{BB962C8B-B14F-4D97-AF65-F5344CB8AC3E}">
        <p14:creationId xmlns:p14="http://schemas.microsoft.com/office/powerpoint/2010/main" val="36655303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After Y2K, it appeared that organizations </a:t>
            </a:r>
            <a:r>
              <a:rPr lang="en-US" b="1" dirty="0"/>
              <a:t>now had the time and money to start on the IT projects </a:t>
            </a:r>
            <a:r>
              <a:rPr lang="en-US" dirty="0"/>
              <a:t>that had been put on hold. Electronic commerce, enterprise resource planning (ERP) and customer relationship management (CRM) systems were at the top of the IT project list for many organizations. Together with large, global investments in fiber optics and the rise of the dot coms, the </a:t>
            </a:r>
            <a:r>
              <a:rPr lang="en-US" b="1" dirty="0"/>
              <a:t>demand for skilled IT professionals and IT project managers to </a:t>
            </a:r>
            <a:r>
              <a:rPr lang="en-US" dirty="0"/>
              <a:t>head up these new initiatives had never been stronger. Recruiters couldn’t hire experienced professionals and university graduates fast enough to meet the demand</a:t>
            </a:r>
          </a:p>
          <a:p>
            <a:endParaRPr lang="en-US" dirty="0"/>
          </a:p>
        </p:txBody>
      </p:sp>
      <p:sp>
        <p:nvSpPr>
          <p:cNvPr id="4" name="Slide Number Placeholder 3"/>
          <p:cNvSpPr>
            <a:spLocks noGrp="1"/>
          </p:cNvSpPr>
          <p:nvPr>
            <p:ph type="sldNum" sz="quarter" idx="5"/>
          </p:nvPr>
        </p:nvSpPr>
        <p:spPr/>
        <p:txBody>
          <a:bodyPr/>
          <a:lstStyle/>
          <a:p>
            <a:fld id="{187636E5-C8FA-4E6B-88E7-451C344C00B1}" type="slidenum">
              <a:rPr lang="en-US" smtClean="0"/>
              <a:t>15</a:t>
            </a:fld>
            <a:endParaRPr lang="en-US"/>
          </a:p>
        </p:txBody>
      </p:sp>
    </p:spTree>
    <p:extLst>
      <p:ext uri="{BB962C8B-B14F-4D97-AF65-F5344CB8AC3E}">
        <p14:creationId xmlns:p14="http://schemas.microsoft.com/office/powerpoint/2010/main" val="27009598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Unfortunately, this golden time for IT did not last, especially in the United States. The tragic events of September 11, 2001 had a profound impact on the world and the global economy. As a result, many organizations were forced to make some difficult choices in order to survive. Seasoned IT professionals and new graduates who once commanded high salaries and choice assignments found themselves facing a tough job market. The bubble had burst. People learned that things can change quickly and without warning. </a:t>
            </a:r>
          </a:p>
          <a:p>
            <a:endParaRPr lang="en-US" dirty="0"/>
          </a:p>
        </p:txBody>
      </p:sp>
      <p:sp>
        <p:nvSpPr>
          <p:cNvPr id="4" name="Slide Number Placeholder 3"/>
          <p:cNvSpPr>
            <a:spLocks noGrp="1"/>
          </p:cNvSpPr>
          <p:nvPr>
            <p:ph type="sldNum" sz="quarter" idx="5"/>
          </p:nvPr>
        </p:nvSpPr>
        <p:spPr/>
        <p:txBody>
          <a:bodyPr/>
          <a:lstStyle/>
          <a:p>
            <a:fld id="{187636E5-C8FA-4E6B-88E7-451C344C00B1}" type="slidenum">
              <a:rPr lang="en-US" smtClean="0"/>
              <a:t>16</a:t>
            </a:fld>
            <a:endParaRPr lang="en-US"/>
          </a:p>
        </p:txBody>
      </p:sp>
    </p:spTree>
    <p:extLst>
      <p:ext uri="{BB962C8B-B14F-4D97-AF65-F5344CB8AC3E}">
        <p14:creationId xmlns:p14="http://schemas.microsoft.com/office/powerpoint/2010/main" val="1059698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What does this mean for you</a:t>
            </a:r>
            <a:r>
              <a:rPr lang="en-US" dirty="0"/>
              <a:t>? As a project manager </a:t>
            </a:r>
            <a:r>
              <a:rPr lang="en-US" b="1" dirty="0"/>
              <a:t>or member of a project team</a:t>
            </a:r>
            <a:r>
              <a:rPr lang="en-US" dirty="0"/>
              <a:t> you will be involved in projects that are </a:t>
            </a:r>
            <a:r>
              <a:rPr lang="en-US" b="1" dirty="0"/>
              <a:t>more dynamic, geographically dispersed, and ethnically or culturally diverse than ever befor</a:t>
            </a:r>
            <a:r>
              <a:rPr lang="en-US" dirty="0"/>
              <a:t>e. The risk and rewards will be greater than the previous eras. Therefore, </a:t>
            </a:r>
            <a:r>
              <a:rPr lang="en-US" b="1" dirty="0"/>
              <a:t>a solid set of technical</a:t>
            </a:r>
            <a:r>
              <a:rPr lang="en-US" dirty="0"/>
              <a:t>, </a:t>
            </a:r>
            <a:r>
              <a:rPr lang="en-US" b="1" dirty="0"/>
              <a:t>nontechnical, and project management skills founded upon past experience and adapted to this new environment </a:t>
            </a:r>
            <a:r>
              <a:rPr lang="en-US" dirty="0"/>
              <a:t>will be needed to manage IT projects successfully.</a:t>
            </a:r>
          </a:p>
          <a:p>
            <a:r>
              <a:rPr lang="en-US" dirty="0"/>
              <a:t>Example: Trello</a:t>
            </a:r>
            <a:endParaRPr lang="fa-IR" dirty="0"/>
          </a:p>
        </p:txBody>
      </p:sp>
      <p:sp>
        <p:nvSpPr>
          <p:cNvPr id="4" name="Slide Number Placeholder 3"/>
          <p:cNvSpPr>
            <a:spLocks noGrp="1"/>
          </p:cNvSpPr>
          <p:nvPr>
            <p:ph type="sldNum" sz="quarter" idx="5"/>
          </p:nvPr>
        </p:nvSpPr>
        <p:spPr/>
        <p:txBody>
          <a:bodyPr/>
          <a:lstStyle/>
          <a:p>
            <a:fld id="{187636E5-C8FA-4E6B-88E7-451C344C00B1}" type="slidenum">
              <a:rPr lang="en-US" smtClean="0"/>
              <a:t>19</a:t>
            </a:fld>
            <a:endParaRPr lang="en-US"/>
          </a:p>
        </p:txBody>
      </p:sp>
    </p:spTree>
    <p:extLst>
      <p:ext uri="{BB962C8B-B14F-4D97-AF65-F5344CB8AC3E}">
        <p14:creationId xmlns:p14="http://schemas.microsoft.com/office/powerpoint/2010/main" val="23563336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a-IR" dirty="0"/>
          </a:p>
          <a:p>
            <a:r>
              <a:rPr lang="en-US" b="1" dirty="0"/>
              <a:t>In both good times and bad, senior management will make a certain level of funding available for IT projects</a:t>
            </a:r>
            <a:r>
              <a:rPr lang="en-US" dirty="0"/>
              <a:t>. The budgeted amount will depend on such things as the economy, competitors’ actions within the industry, and the organization’s strategic plan. Regardless whether an organization’s budget for IT projects shrinks or grows, the resources available for any given period will be relatively fixed. Quite often the total funding requests for proposed projects will be greater than the available budget. As a result, any project that receives funding will do so at the expense of another project. The competition for funding IT projects proposed by the various business units or departments within an organization will be especially keen when the budget is tight. Projects that do not receive any funding will either have to wait or fall by the wayside. </a:t>
            </a:r>
            <a:r>
              <a:rPr lang="en-US" b="1" dirty="0"/>
              <a:t>Therefore, the decision to fund a specific project will always be an important management decision because it will have a major impact on the organization’s performance</a:t>
            </a:r>
            <a:endParaRPr lang="fa-IR" b="1" dirty="0"/>
          </a:p>
          <a:p>
            <a:endParaRPr lang="fa-IR" b="1" dirty="0"/>
          </a:p>
          <a:p>
            <a:r>
              <a:rPr lang="en-US" dirty="0"/>
              <a:t>The decision to fund or invest in an IT project should be based on the value that the completed project will provide the organization. Otherwise, what is the point of spending all that time, effort, and money? Although senior management must make the difficult decision as to which IT projects receive funding and which ones do not, others must plan and carry out the project work. </a:t>
            </a:r>
            <a:r>
              <a:rPr lang="en-US" b="1" dirty="0"/>
              <a:t>Which situation is worse</a:t>
            </a:r>
            <a:r>
              <a:rPr lang="en-US" dirty="0"/>
              <a:t>: successfully building and implementing an information system that provides little or no value to the organization, or failing to implement an information system that could have provided value to the organization, but was developed or managed poorly? </a:t>
            </a:r>
            <a:r>
              <a:rPr lang="en-US" b="1" dirty="0"/>
              <a:t>It’s probably a moot point</a:t>
            </a:r>
            <a:r>
              <a:rPr lang="en-US" dirty="0"/>
              <a:t>: In either situation everyone with a direct or indirect interest in the project’s success loses</a:t>
            </a:r>
            <a:endParaRPr lang="en-US" b="1" dirty="0"/>
          </a:p>
          <a:p>
            <a:endParaRPr lang="en-US" dirty="0"/>
          </a:p>
        </p:txBody>
      </p:sp>
      <p:sp>
        <p:nvSpPr>
          <p:cNvPr id="4" name="Slide Number Placeholder 3"/>
          <p:cNvSpPr>
            <a:spLocks noGrp="1"/>
          </p:cNvSpPr>
          <p:nvPr>
            <p:ph type="sldNum" sz="quarter" idx="5"/>
          </p:nvPr>
        </p:nvSpPr>
        <p:spPr/>
        <p:txBody>
          <a:bodyPr/>
          <a:lstStyle/>
          <a:p>
            <a:fld id="{187636E5-C8FA-4E6B-88E7-451C344C00B1}" type="slidenum">
              <a:rPr lang="en-US" smtClean="0"/>
              <a:t>20</a:t>
            </a:fld>
            <a:endParaRPr lang="en-US"/>
          </a:p>
        </p:txBody>
      </p:sp>
    </p:spTree>
    <p:extLst>
      <p:ext uri="{BB962C8B-B14F-4D97-AF65-F5344CB8AC3E}">
        <p14:creationId xmlns:p14="http://schemas.microsoft.com/office/powerpoint/2010/main" val="26521254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goal of this book is to help you to plan and manage information technology projects. We will focus on a number of different theories, but the main emphasis will be on applying the methods, tools, techniques, and processes for planning and managing an IT project from start to finish</a:t>
            </a:r>
            <a:r>
              <a:rPr lang="en-US" b="1" dirty="0"/>
              <a:t>. If you are a project manager </a:t>
            </a:r>
            <a:r>
              <a:rPr lang="en-US" dirty="0"/>
              <a:t>(or will be one soon), this book will help you to understand and apply project management principles in order to better manage your IT project. </a:t>
            </a:r>
            <a:r>
              <a:rPr lang="en-US" b="1" dirty="0"/>
              <a:t>If you are just starting out in the field, this book will help you to understand the big picture of what an IT project is all about</a:t>
            </a:r>
            <a:r>
              <a:rPr lang="en-US" dirty="0"/>
              <a:t>. This knowledge will help you to become a better team member and prepare you for the next several progressions in your career. Many of the principles of project management can be applied to just about any project, </a:t>
            </a:r>
            <a:r>
              <a:rPr lang="en-US" b="1" dirty="0"/>
              <a:t>but IT projects are unique in several ways. Throughout the text, we will discuss what makes IT projects different from other types of projects</a:t>
            </a:r>
            <a:r>
              <a:rPr lang="en-US" dirty="0"/>
              <a:t> and how the principles and methods of system development can be integrated to define the IT project management </a:t>
            </a:r>
            <a:r>
              <a:rPr lang="en-US" dirty="0" err="1"/>
              <a:t>discip</a:t>
            </a:r>
            <a:endParaRPr lang="en-US" dirty="0"/>
          </a:p>
        </p:txBody>
      </p:sp>
      <p:sp>
        <p:nvSpPr>
          <p:cNvPr id="4" name="Slide Number Placeholder 3"/>
          <p:cNvSpPr>
            <a:spLocks noGrp="1"/>
          </p:cNvSpPr>
          <p:nvPr>
            <p:ph type="sldNum" sz="quarter" idx="5"/>
          </p:nvPr>
        </p:nvSpPr>
        <p:spPr/>
        <p:txBody>
          <a:bodyPr/>
          <a:lstStyle/>
          <a:p>
            <a:fld id="{187636E5-C8FA-4E6B-88E7-451C344C00B1}" type="slidenum">
              <a:rPr lang="en-US" smtClean="0"/>
              <a:t>21</a:t>
            </a:fld>
            <a:endParaRPr lang="en-US"/>
          </a:p>
        </p:txBody>
      </p:sp>
    </p:spTree>
    <p:extLst>
      <p:ext uri="{BB962C8B-B14F-4D97-AF65-F5344CB8AC3E}">
        <p14:creationId xmlns:p14="http://schemas.microsoft.com/office/powerpoint/2010/main" val="40635598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 1.1. Overall, it appears that IT projects are showing a higher success rate. For example, the latest study in 2008 reports that 32 percent of the IT projects were classified as successful in terms of being completed on time, within budget, and including all of the features or requirements envisioned. The Standish Group attributes this continuing improvement to better project management tools and processes, smaller projects, improved communication, more skillful IT project managers, and iterative development.</a:t>
            </a:r>
          </a:p>
          <a:p>
            <a:endParaRPr lang="en-US" dirty="0"/>
          </a:p>
          <a:p>
            <a:r>
              <a:rPr lang="en-US" dirty="0"/>
              <a:t>Interestingly, the CHAOS studies also report factors for successful and unsuccessful projects. Table 1.1 provides a summary of key factors for successful projects for four different time periods. It appears that successful projects have a strong nontechnical </a:t>
            </a:r>
            <a:r>
              <a:rPr lang="en-US" b="1" dirty="0"/>
              <a:t>component in terms of executive support and user involvement that may lead to clearly defined requirements and project objectives, while the technology, tools, and methods play an important, but lesser, role</a:t>
            </a:r>
          </a:p>
          <a:p>
            <a:endParaRPr lang="en-US" b="1" dirty="0"/>
          </a:p>
        </p:txBody>
      </p:sp>
      <p:sp>
        <p:nvSpPr>
          <p:cNvPr id="4" name="Slide Number Placeholder 3"/>
          <p:cNvSpPr>
            <a:spLocks noGrp="1"/>
          </p:cNvSpPr>
          <p:nvPr>
            <p:ph type="sldNum" sz="quarter" idx="5"/>
          </p:nvPr>
        </p:nvSpPr>
        <p:spPr/>
        <p:txBody>
          <a:bodyPr/>
          <a:lstStyle/>
          <a:p>
            <a:fld id="{187636E5-C8FA-4E6B-88E7-451C344C00B1}" type="slidenum">
              <a:rPr lang="en-US" smtClean="0"/>
              <a:t>24</a:t>
            </a:fld>
            <a:endParaRPr lang="en-US"/>
          </a:p>
        </p:txBody>
      </p:sp>
    </p:spTree>
    <p:extLst>
      <p:ext uri="{BB962C8B-B14F-4D97-AF65-F5344CB8AC3E}">
        <p14:creationId xmlns:p14="http://schemas.microsoft.com/office/powerpoint/2010/main" val="14060870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2010 CHOAS Manifesto describes the most recent factors for project success: ■ User Involvement—Users can be thought of as the project’s customer. Users are important project stakeholders that should be involved in important decisions and because they may have vital knowledge of the business and processes not possessed by the more technical people. Working closely together, the users and developers can better understand the business opportunities and limitations of the technology. ■ Executive Support—The support of upper management is critical in terms of acquiring and maintaining financial backing for the project. Visible support by senior management is also important in terms of emotional support and negotiation or resolution of organizational conflicts. ■ Clear Business Objectives—The project’s stakeholders must focus on the </a:t>
            </a:r>
            <a:r>
              <a:rPr lang="en-US" b="1" dirty="0"/>
              <a:t>core value of the </a:t>
            </a:r>
            <a:r>
              <a:rPr lang="en-US" dirty="0"/>
              <a:t>project. This includes understanding the larger picture of how a particular project supports the business and organizational strategies. ■ Emotional Maturity—</a:t>
            </a:r>
            <a:r>
              <a:rPr lang="en-US" b="1" dirty="0"/>
              <a:t>Projects are planned organizational change</a:t>
            </a:r>
            <a:r>
              <a:rPr lang="en-US" dirty="0"/>
              <a:t>. Emotional maturity focuses on the ability and capability to understand and manage the emotions and actions of the various project stakeholders. This may include the ability to deliver bad news, accept criticism, or dealing rationally with various project challenges. ■ Optimization—The optimization of information technology centers making systems, processes, and people efficient and effective as possible in order to provide the highest level of value to the organization. For example, an information system should include only those feature and functions that help the users perform their job. Including extra functionality that the user doesn’t need or didn’t ask for is not optimal. ■ Agile Process—</a:t>
            </a:r>
            <a:r>
              <a:rPr lang="en-US" b="1" dirty="0"/>
              <a:t>An agile process supports the user/developer relationship </a:t>
            </a:r>
            <a:r>
              <a:rPr lang="en-US" dirty="0"/>
              <a:t>by encouraging team work, collaboration, and evolving requirements, while allowing for rapid delivery. ■ Project Management Expertise—Project managers must be skilled in both project management knowledge and the organizational environment. On the other hand, the organization must recognize and give support to the project manager and his/her expertise. ■ Skilled Resources—To be successful, a project manager must be able to acquire, manage, and control the right resources at the right time. This may include the ability to develop people or replace a key project</a:t>
            </a:r>
          </a:p>
          <a:p>
            <a:r>
              <a:rPr lang="en-US" b="1" dirty="0"/>
              <a:t>Execution</a:t>
            </a:r>
            <a:r>
              <a:rPr lang="en-US" dirty="0"/>
              <a:t>—Projects are executed or carried out according to a plan. This first requires developing a realistic plan, but also requires leadership and project management knowledge and expertise for a successful outcome. </a:t>
            </a:r>
            <a:r>
              <a:rPr lang="en-US" b="1" dirty="0"/>
              <a:t>■ Tools and Infrastructure</a:t>
            </a:r>
            <a:r>
              <a:rPr lang="en-US" dirty="0"/>
              <a:t>—This means having the right tool for job, but also having the skill to use that tool properly. Tools, such as Microsoft Project®, are useful for planning, managing, and communicating the progress of a project, but by themselves will not make a project successful. Tools and infrastructure must support the project management processes.</a:t>
            </a:r>
          </a:p>
        </p:txBody>
      </p:sp>
      <p:sp>
        <p:nvSpPr>
          <p:cNvPr id="4" name="Slide Number Placeholder 3"/>
          <p:cNvSpPr>
            <a:spLocks noGrp="1"/>
          </p:cNvSpPr>
          <p:nvPr>
            <p:ph type="sldNum" sz="quarter" idx="5"/>
          </p:nvPr>
        </p:nvSpPr>
        <p:spPr/>
        <p:txBody>
          <a:bodyPr/>
          <a:lstStyle/>
          <a:p>
            <a:fld id="{187636E5-C8FA-4E6B-88E7-451C344C00B1}" type="slidenum">
              <a:rPr lang="en-US" smtClean="0"/>
              <a:t>25</a:t>
            </a:fld>
            <a:endParaRPr lang="en-US"/>
          </a:p>
        </p:txBody>
      </p:sp>
    </p:spTree>
    <p:extLst>
      <p:ext uri="{BB962C8B-B14F-4D97-AF65-F5344CB8AC3E}">
        <p14:creationId xmlns:p14="http://schemas.microsoft.com/office/powerpoint/2010/main" val="11161984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Table 1.3 summarizes the project factors for not-so-successful projects to see what might be happening. Lack of user input or involvement ranks at or near the top in factors listed under challenged or failed (impaired) projects. One can almost picture that chain of events. Without close support of key users, the team will have a difficult time understanding and defining the requirements of the project. As a result, suspicion and conflicts may arise, and there can easily be an “us versus them” situation between the developers and the users. Without effective communication and a clear direction, changes to the project’s requirements always seem to appear, and both the users and developers may set unrealistic expectations. Management then begins to find fewer reasons to support an unpopular project, and more and more resources may be diverted from it. The project is barely successful, if not a failure. </a:t>
            </a:r>
          </a:p>
        </p:txBody>
      </p:sp>
      <p:sp>
        <p:nvSpPr>
          <p:cNvPr id="4" name="Slide Number Placeholder 3"/>
          <p:cNvSpPr>
            <a:spLocks noGrp="1"/>
          </p:cNvSpPr>
          <p:nvPr>
            <p:ph type="sldNum" sz="quarter" idx="5"/>
          </p:nvPr>
        </p:nvSpPr>
        <p:spPr/>
        <p:txBody>
          <a:bodyPr/>
          <a:lstStyle/>
          <a:p>
            <a:fld id="{187636E5-C8FA-4E6B-88E7-451C344C00B1}" type="slidenum">
              <a:rPr lang="en-US" smtClean="0"/>
              <a:t>27</a:t>
            </a:fld>
            <a:endParaRPr lang="en-US"/>
          </a:p>
        </p:txBody>
      </p:sp>
    </p:spTree>
    <p:extLst>
      <p:ext uri="{BB962C8B-B14F-4D97-AF65-F5344CB8AC3E}">
        <p14:creationId xmlns:p14="http://schemas.microsoft.com/office/powerpoint/2010/main" val="9649144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87636E5-C8FA-4E6B-88E7-451C344C00B1}" type="slidenum">
              <a:rPr lang="en-US" smtClean="0"/>
              <a:t>2</a:t>
            </a:fld>
            <a:endParaRPr lang="en-US"/>
          </a:p>
        </p:txBody>
      </p:sp>
    </p:spTree>
    <p:extLst>
      <p:ext uri="{BB962C8B-B14F-4D97-AF65-F5344CB8AC3E}">
        <p14:creationId xmlns:p14="http://schemas.microsoft.com/office/powerpoint/2010/main" val="6392837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87636E5-C8FA-4E6B-88E7-451C344C00B1}" type="slidenum">
              <a:rPr lang="en-US" smtClean="0"/>
              <a:t>28</a:t>
            </a:fld>
            <a:endParaRPr lang="en-US"/>
          </a:p>
        </p:txBody>
      </p:sp>
    </p:spTree>
    <p:extLst>
      <p:ext uri="{BB962C8B-B14F-4D97-AF65-F5344CB8AC3E}">
        <p14:creationId xmlns:p14="http://schemas.microsoft.com/office/powerpoint/2010/main" val="28657363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87636E5-C8FA-4E6B-88E7-451C344C00B1}" type="slidenum">
              <a:rPr lang="en-US" smtClean="0"/>
              <a:t>30</a:t>
            </a:fld>
            <a:endParaRPr lang="en-US"/>
          </a:p>
        </p:txBody>
      </p:sp>
    </p:spTree>
    <p:extLst>
      <p:ext uri="{BB962C8B-B14F-4D97-AF65-F5344CB8AC3E}">
        <p14:creationId xmlns:p14="http://schemas.microsoft.com/office/powerpoint/2010/main" val="274954149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87636E5-C8FA-4E6B-88E7-451C344C00B1}" type="slidenum">
              <a:rPr lang="en-US" smtClean="0"/>
              <a:t>31</a:t>
            </a:fld>
            <a:endParaRPr lang="en-US"/>
          </a:p>
        </p:txBody>
      </p:sp>
    </p:spTree>
    <p:extLst>
      <p:ext uri="{BB962C8B-B14F-4D97-AF65-F5344CB8AC3E}">
        <p14:creationId xmlns:p14="http://schemas.microsoft.com/office/powerpoint/2010/main" val="3932172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a-IR" dirty="0"/>
              <a:t>حالا چطور احتمال</a:t>
            </a:r>
            <a:r>
              <a:rPr lang="fa-IR" baseline="0" dirty="0"/>
              <a:t> موفقیت پروژه فا را افزایش بدهیم =؟ این چهار روش اصلی هستند که در این درس بهش پرداخته میشود</a:t>
            </a:r>
            <a:endParaRPr lang="en-US" dirty="0"/>
          </a:p>
        </p:txBody>
      </p:sp>
      <p:sp>
        <p:nvSpPr>
          <p:cNvPr id="4" name="Slide Number Placeholder 3"/>
          <p:cNvSpPr>
            <a:spLocks noGrp="1"/>
          </p:cNvSpPr>
          <p:nvPr>
            <p:ph type="sldNum" sz="quarter" idx="10"/>
          </p:nvPr>
        </p:nvSpPr>
        <p:spPr/>
        <p:txBody>
          <a:bodyPr/>
          <a:lstStyle/>
          <a:p>
            <a:fld id="{187636E5-C8FA-4E6B-88E7-451C344C00B1}" type="slidenum">
              <a:rPr lang="en-US" smtClean="0"/>
              <a:t>32</a:t>
            </a:fld>
            <a:endParaRPr lang="en-US"/>
          </a:p>
        </p:txBody>
      </p:sp>
    </p:spTree>
    <p:extLst>
      <p:ext uri="{BB962C8B-B14F-4D97-AF65-F5344CB8AC3E}">
        <p14:creationId xmlns:p14="http://schemas.microsoft.com/office/powerpoint/2010/main" val="26953170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a-IR" dirty="0"/>
              <a:t>ایا تعریف</a:t>
            </a:r>
            <a:r>
              <a:rPr lang="fa-IR" baseline="0" dirty="0"/>
              <a:t> موفقیت پروژه در غالب بودجه و زمانبندی کفایت می کند؟</a:t>
            </a:r>
            <a:endParaRPr lang="fa-IR" dirty="0"/>
          </a:p>
          <a:p>
            <a:r>
              <a:rPr lang="fa-IR" dirty="0"/>
              <a:t>اماده کردن یک پکیج مدیریت ارتباط با مشتری طی شش ماه و با هزینه 50 میلیون</a:t>
            </a:r>
            <a:r>
              <a:rPr lang="fa-IR" baseline="0" dirty="0"/>
              <a:t>  تومان </a:t>
            </a:r>
          </a:p>
          <a:p>
            <a:r>
              <a:rPr lang="fa-IR" baseline="0" dirty="0"/>
              <a:t>اکر شش ماه شد شش ماه و یک روز چه ؟ 52 میلیون هزینه شد جه؟ نقطه شکست پروژه در چه مقادیری تعریف میشود</a:t>
            </a:r>
          </a:p>
          <a:p>
            <a:r>
              <a:rPr lang="fa-IR" baseline="0" dirty="0"/>
              <a:t>ایا اتمام پروژه با بودجه ای کمتر و در زمانی کمتر به معنای موفقیت پروژه هست ؟</a:t>
            </a:r>
          </a:p>
          <a:p>
            <a:r>
              <a:rPr lang="fa-IR" dirty="0"/>
              <a:t>اگر</a:t>
            </a:r>
            <a:r>
              <a:rPr lang="fa-IR" baseline="0" dirty="0"/>
              <a:t> پروژه های فناوری اطلاعات نوعی سرمایه گذاری هستند چه ارزش قابل اندازه گیری ای به سازمانی میدهند تا در مقابل هزینه پول و زمان صرف آن کرد ؟</a:t>
            </a:r>
          </a:p>
          <a:p>
            <a:r>
              <a:rPr lang="fa-IR" baseline="0" dirty="0"/>
              <a:t>نتیجه این روش کاهش فشار بر ذی نفعان پروژه برای تعیین بودجه و زمانبندی غیر واقعی است، چون ارزش پروژه معیاری حقیقی از موفقیت است </a:t>
            </a:r>
          </a:p>
          <a:p>
            <a:endParaRPr lang="en-US" dirty="0"/>
          </a:p>
        </p:txBody>
      </p:sp>
      <p:sp>
        <p:nvSpPr>
          <p:cNvPr id="4" name="Slide Number Placeholder 3"/>
          <p:cNvSpPr>
            <a:spLocks noGrp="1"/>
          </p:cNvSpPr>
          <p:nvPr>
            <p:ph type="sldNum" sz="quarter" idx="10"/>
          </p:nvPr>
        </p:nvSpPr>
        <p:spPr/>
        <p:txBody>
          <a:bodyPr/>
          <a:lstStyle/>
          <a:p>
            <a:fld id="{187636E5-C8FA-4E6B-88E7-451C344C00B1}" type="slidenum">
              <a:rPr lang="en-US" smtClean="0"/>
              <a:t>33</a:t>
            </a:fld>
            <a:endParaRPr lang="en-US"/>
          </a:p>
        </p:txBody>
      </p:sp>
    </p:spTree>
    <p:extLst>
      <p:ext uri="{BB962C8B-B14F-4D97-AF65-F5344CB8AC3E}">
        <p14:creationId xmlns:p14="http://schemas.microsoft.com/office/powerpoint/2010/main" val="367577869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a-IR" dirty="0"/>
              <a:t>چه کسی در تیم باشد یا نباشد و چرا ؟ </a:t>
            </a:r>
            <a:r>
              <a:rPr lang="fa-IR" sz="1200" dirty="0">
                <a:solidFill>
                  <a:srgbClr val="002060"/>
                </a:solidFill>
                <a:cs typeface="B Yekan" panose="00000400000000000000" pitchFamily="2" charset="-78"/>
              </a:rPr>
              <a:t>موفقیت یا عدم موفقیت پروژه های فا وابستگی زیادی به تعیین تیم پروژه دارد</a:t>
            </a:r>
          </a:p>
          <a:p>
            <a:r>
              <a:rPr lang="fa-IR" sz="1200" baseline="0" dirty="0">
                <a:solidFill>
                  <a:srgbClr val="002060"/>
                </a:solidFill>
                <a:cs typeface="B Yekan" panose="00000400000000000000" pitchFamily="2" charset="-78"/>
              </a:rPr>
              <a:t>در نتیجه موفقیت پروژه </a:t>
            </a:r>
          </a:p>
          <a:p>
            <a:r>
              <a:rPr lang="fa-IR" sz="1200" baseline="0" dirty="0">
                <a:solidFill>
                  <a:srgbClr val="002060"/>
                </a:solidFill>
                <a:cs typeface="B Yekan" panose="00000400000000000000" pitchFamily="2" charset="-78"/>
              </a:rPr>
              <a:t>منابع سازمان محدود است و پروژه فناوری اطلاعات منابع دیگر پروژه ها میگیرد</a:t>
            </a:r>
            <a:endParaRPr lang="fa-IR" dirty="0"/>
          </a:p>
          <a:p>
            <a:endParaRPr lang="en-US" dirty="0"/>
          </a:p>
        </p:txBody>
      </p:sp>
      <p:sp>
        <p:nvSpPr>
          <p:cNvPr id="4" name="Slide Number Placeholder 3"/>
          <p:cNvSpPr>
            <a:spLocks noGrp="1"/>
          </p:cNvSpPr>
          <p:nvPr>
            <p:ph type="sldNum" sz="quarter" idx="10"/>
          </p:nvPr>
        </p:nvSpPr>
        <p:spPr/>
        <p:txBody>
          <a:bodyPr/>
          <a:lstStyle/>
          <a:p>
            <a:fld id="{187636E5-C8FA-4E6B-88E7-451C344C00B1}" type="slidenum">
              <a:rPr lang="en-US" smtClean="0"/>
              <a:t>35</a:t>
            </a:fld>
            <a:endParaRPr lang="en-US"/>
          </a:p>
        </p:txBody>
      </p:sp>
    </p:spTree>
    <p:extLst>
      <p:ext uri="{BB962C8B-B14F-4D97-AF65-F5344CB8AC3E}">
        <p14:creationId xmlns:p14="http://schemas.microsoft.com/office/powerpoint/2010/main" val="397532979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87636E5-C8FA-4E6B-88E7-451C344C00B1}" type="slidenum">
              <a:rPr lang="en-US" smtClean="0"/>
              <a:t>36</a:t>
            </a:fld>
            <a:endParaRPr lang="en-US"/>
          </a:p>
        </p:txBody>
      </p:sp>
    </p:spTree>
    <p:extLst>
      <p:ext uri="{BB962C8B-B14F-4D97-AF65-F5344CB8AC3E}">
        <p14:creationId xmlns:p14="http://schemas.microsoft.com/office/powerpoint/2010/main" val="377511293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87636E5-C8FA-4E6B-88E7-451C344C00B1}" type="slidenum">
              <a:rPr lang="en-US" smtClean="0"/>
              <a:t>37</a:t>
            </a:fld>
            <a:endParaRPr lang="en-US"/>
          </a:p>
        </p:txBody>
      </p:sp>
    </p:spTree>
    <p:extLst>
      <p:ext uri="{BB962C8B-B14F-4D97-AF65-F5344CB8AC3E}">
        <p14:creationId xmlns:p14="http://schemas.microsoft.com/office/powerpoint/2010/main" val="389521500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Things that we do (or work that we do) which is routine and regular</a:t>
            </a:r>
            <a:r>
              <a:rPr lang="en-US" sz="1200" b="0" i="0" kern="1200" dirty="0">
                <a:solidFill>
                  <a:schemeClr val="tx1"/>
                </a:solidFill>
                <a:effectLst/>
                <a:latin typeface="+mn-lt"/>
                <a:ea typeface="+mn-ea"/>
                <a:cs typeface="+mn-cs"/>
              </a:rPr>
              <a:t> are not projects. Things that repeat for ever, are not projects. But, things that are done towards a one-time effort, done seeking a specific outcome are projects.</a:t>
            </a:r>
            <a:endParaRPr lang="en-US" dirty="0"/>
          </a:p>
        </p:txBody>
      </p:sp>
      <p:sp>
        <p:nvSpPr>
          <p:cNvPr id="4" name="Slide Number Placeholder 3"/>
          <p:cNvSpPr>
            <a:spLocks noGrp="1"/>
          </p:cNvSpPr>
          <p:nvPr>
            <p:ph type="sldNum" sz="quarter" idx="10"/>
          </p:nvPr>
        </p:nvSpPr>
        <p:spPr/>
        <p:txBody>
          <a:bodyPr/>
          <a:lstStyle/>
          <a:p>
            <a:fld id="{187636E5-C8FA-4E6B-88E7-451C344C00B1}" type="slidenum">
              <a:rPr lang="en-US" smtClean="0"/>
              <a:t>38</a:t>
            </a:fld>
            <a:endParaRPr lang="en-US"/>
          </a:p>
        </p:txBody>
      </p:sp>
    </p:spTree>
    <p:extLst>
      <p:ext uri="{BB962C8B-B14F-4D97-AF65-F5344CB8AC3E}">
        <p14:creationId xmlns:p14="http://schemas.microsoft.com/office/powerpoint/2010/main" val="238064868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87636E5-C8FA-4E6B-88E7-451C344C00B1}" type="slidenum">
              <a:rPr lang="en-US" smtClean="0"/>
              <a:t>40</a:t>
            </a:fld>
            <a:endParaRPr lang="en-US"/>
          </a:p>
        </p:txBody>
      </p:sp>
    </p:spTree>
    <p:extLst>
      <p:ext uri="{BB962C8B-B14F-4D97-AF65-F5344CB8AC3E}">
        <p14:creationId xmlns:p14="http://schemas.microsoft.com/office/powerpoint/2010/main" val="17166593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87636E5-C8FA-4E6B-88E7-451C344C00B1}" type="slidenum">
              <a:rPr lang="en-US" smtClean="0"/>
              <a:t>3</a:t>
            </a:fld>
            <a:endParaRPr lang="en-US"/>
          </a:p>
        </p:txBody>
      </p:sp>
    </p:spTree>
    <p:extLst>
      <p:ext uri="{BB962C8B-B14F-4D97-AF65-F5344CB8AC3E}">
        <p14:creationId xmlns:p14="http://schemas.microsoft.com/office/powerpoint/2010/main" val="49599978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a-IR" dirty="0"/>
              <a:t>جعبه ابزاری</a:t>
            </a:r>
            <a:r>
              <a:rPr lang="fa-IR" baseline="0" dirty="0"/>
              <a:t> برای مدیریت پروژه از قبل داریم در عین حال آموزه ها و ابزارهای جدید را هم در آن قرار میدهیم.</a:t>
            </a:r>
          </a:p>
          <a:p>
            <a:r>
              <a:rPr lang="fa-IR" baseline="0" dirty="0"/>
              <a:t>در عین پذیرا بودن ایده های جدیدباید فهمی از روش های گذشته برای ساخت چارچوب اولیه پروژه داشته باشیم</a:t>
            </a:r>
            <a:endParaRPr lang="en-US" dirty="0"/>
          </a:p>
        </p:txBody>
      </p:sp>
      <p:sp>
        <p:nvSpPr>
          <p:cNvPr id="4" name="Slide Number Placeholder 3"/>
          <p:cNvSpPr>
            <a:spLocks noGrp="1"/>
          </p:cNvSpPr>
          <p:nvPr>
            <p:ph type="sldNum" sz="quarter" idx="10"/>
          </p:nvPr>
        </p:nvSpPr>
        <p:spPr/>
        <p:txBody>
          <a:bodyPr/>
          <a:lstStyle/>
          <a:p>
            <a:fld id="{187636E5-C8FA-4E6B-88E7-451C344C00B1}" type="slidenum">
              <a:rPr lang="en-US" smtClean="0"/>
              <a:t>42</a:t>
            </a:fld>
            <a:endParaRPr lang="en-US"/>
          </a:p>
        </p:txBody>
      </p:sp>
    </p:spTree>
    <p:extLst>
      <p:ext uri="{BB962C8B-B14F-4D97-AF65-F5344CB8AC3E}">
        <p14:creationId xmlns:p14="http://schemas.microsoft.com/office/powerpoint/2010/main" val="255240036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a-IR" dirty="0"/>
              <a:t>مدیریت</a:t>
            </a:r>
            <a:r>
              <a:rPr lang="fa-IR" baseline="0" dirty="0"/>
              <a:t> زمان:</a:t>
            </a:r>
            <a:r>
              <a:rPr lang="fa-IR" sz="1200" b="1" dirty="0">
                <a:solidFill>
                  <a:prstClr val="black"/>
                </a:solidFill>
                <a:cs typeface="B Yekan" panose="00000400000000000000" pitchFamily="2" charset="-78"/>
              </a:rPr>
              <a:t>توسعه کنترل و مدیریت زمانبندی،</a:t>
            </a:r>
          </a:p>
          <a:p>
            <a:r>
              <a:rPr lang="fa-IR" sz="1200" b="1" dirty="0">
                <a:solidFill>
                  <a:prstClr val="black"/>
                </a:solidFill>
                <a:cs typeface="B Yekan" panose="00000400000000000000" pitchFamily="2" charset="-78"/>
              </a:rPr>
              <a:t> شناسایی فازها و فعالیت ها، </a:t>
            </a:r>
          </a:p>
          <a:p>
            <a:r>
              <a:rPr lang="fa-IR" sz="1200" b="1" dirty="0">
                <a:solidFill>
                  <a:prstClr val="black"/>
                </a:solidFill>
                <a:cs typeface="B Yekan" panose="00000400000000000000" pitchFamily="2" charset="-78"/>
              </a:rPr>
              <a:t>تخمین توالی و تخصیص منابع برای</a:t>
            </a:r>
          </a:p>
          <a:p>
            <a:r>
              <a:rPr lang="fa-IR" sz="1200" b="1" dirty="0">
                <a:solidFill>
                  <a:prstClr val="black"/>
                </a:solidFill>
                <a:cs typeface="B Yekan" panose="00000400000000000000" pitchFamily="2" charset="-78"/>
              </a:rPr>
              <a:t> اطمینان از رسیدن به اهداف پروژه</a:t>
            </a:r>
            <a:endParaRPr lang="en-US" sz="1200" dirty="0"/>
          </a:p>
          <a:p>
            <a:endParaRPr lang="fa-IR" dirty="0"/>
          </a:p>
          <a:p>
            <a:r>
              <a:rPr lang="fa-IR" dirty="0"/>
              <a:t>مدیرت دامنه:</a:t>
            </a:r>
          </a:p>
          <a:p>
            <a:r>
              <a:rPr lang="fa-IR" sz="1200" b="1" dirty="0">
                <a:solidFill>
                  <a:prstClr val="black"/>
                </a:solidFill>
                <a:cs typeface="B Yekan" panose="00000400000000000000" pitchFamily="2" charset="-78"/>
              </a:rPr>
              <a:t>تعریف کامل و دقیق کار، </a:t>
            </a:r>
          </a:p>
          <a:p>
            <a:r>
              <a:rPr lang="fa-IR" sz="1200" b="1" dirty="0">
                <a:solidFill>
                  <a:prstClr val="black"/>
                </a:solidFill>
                <a:cs typeface="B Yekan" panose="00000400000000000000" pitchFamily="2" charset="-78"/>
              </a:rPr>
              <a:t>تعریف فرآیندهای تغییر حوزه</a:t>
            </a:r>
            <a:endParaRPr lang="en-US" sz="1200" dirty="0"/>
          </a:p>
          <a:p>
            <a:endParaRPr lang="fa-IR" dirty="0"/>
          </a:p>
          <a:p>
            <a:r>
              <a:rPr lang="fa-IR" dirty="0"/>
              <a:t>مدیرت یکپارچگی:</a:t>
            </a:r>
            <a:r>
              <a:rPr lang="fa-IR" sz="1200" b="1" dirty="0">
                <a:solidFill>
                  <a:prstClr val="black"/>
                </a:solidFill>
                <a:cs typeface="B Yekan" panose="00000400000000000000" pitchFamily="2" charset="-78"/>
              </a:rPr>
              <a:t>هماهنگی طرح توسعه پروژه، </a:t>
            </a:r>
          </a:p>
          <a:p>
            <a:r>
              <a:rPr lang="fa-IR" sz="1200" b="1" dirty="0">
                <a:solidFill>
                  <a:prstClr val="black"/>
                </a:solidFill>
                <a:cs typeface="B Yekan" panose="00000400000000000000" pitchFamily="2" charset="-78"/>
              </a:rPr>
              <a:t>اجرا و مدیریت آن</a:t>
            </a:r>
            <a:endParaRPr lang="en-US" sz="1200" dirty="0"/>
          </a:p>
          <a:p>
            <a:endParaRPr lang="fa-IR" dirty="0"/>
          </a:p>
          <a:p>
            <a:r>
              <a:rPr lang="fa-IR" dirty="0"/>
              <a:t>مدیریت هزینه پروژه:</a:t>
            </a:r>
          </a:p>
          <a:p>
            <a:r>
              <a:rPr lang="fa-IR" dirty="0"/>
              <a:t>اطمینان</a:t>
            </a:r>
            <a:r>
              <a:rPr lang="fa-IR" baseline="0" dirty="0"/>
              <a:t> از  هزینه های پروژه</a:t>
            </a:r>
          </a:p>
          <a:p>
            <a:endParaRPr lang="fa-IR" baseline="0" dirty="0"/>
          </a:p>
          <a:p>
            <a:r>
              <a:rPr lang="fa-IR" baseline="0" dirty="0"/>
              <a:t>مدیرت کیفیت پروژه: </a:t>
            </a:r>
          </a:p>
          <a:p>
            <a:r>
              <a:rPr lang="fa-IR" baseline="0" dirty="0"/>
              <a:t>طراحی، توسعه و مدیریت کیفی برای رسیدن به انتظارات و نیازهای ذی نفعان </a:t>
            </a:r>
          </a:p>
          <a:p>
            <a:endParaRPr lang="fa-IR" baseline="0" dirty="0"/>
          </a:p>
          <a:p>
            <a:r>
              <a:rPr lang="fa-IR" baseline="0" dirty="0"/>
              <a:t>مدیریت منابع انسانی پروژه</a:t>
            </a:r>
          </a:p>
          <a:p>
            <a:r>
              <a:rPr lang="fa-IR" baseline="0" dirty="0"/>
              <a:t>ساخت و توسعه تیم پروژه و فهم و پاسخگویی به جنبه های رفتاری مدیریت پروژه</a:t>
            </a:r>
          </a:p>
          <a:p>
            <a:endParaRPr lang="fa-IR" baseline="0" dirty="0"/>
          </a:p>
          <a:p>
            <a:r>
              <a:rPr lang="fa-IR" baseline="0" dirty="0"/>
              <a:t>مدیریت ارتباطات پروژه</a:t>
            </a:r>
          </a:p>
          <a:p>
            <a:r>
              <a:rPr lang="fa-IR" baseline="0" dirty="0"/>
              <a:t>فراهم کردن امکان ارتباط در زمان مناسب و انتقال اطلاعات دقیق پروژه به ذی نفعان پروژه </a:t>
            </a:r>
          </a:p>
          <a:p>
            <a:endParaRPr lang="fa-IR" baseline="0" dirty="0"/>
          </a:p>
          <a:p>
            <a:r>
              <a:rPr lang="fa-IR" baseline="0" dirty="0"/>
              <a:t>مدیریت ریسک پروژه</a:t>
            </a:r>
          </a:p>
          <a:p>
            <a:r>
              <a:rPr lang="fa-IR" baseline="0" dirty="0"/>
              <a:t>شناسایی و پاسخگویی مناسب به ریسک های پروژه</a:t>
            </a:r>
          </a:p>
          <a:p>
            <a:r>
              <a:rPr lang="fa-IR" baseline="0" dirty="0"/>
              <a:t>مدیریت تامین </a:t>
            </a:r>
          </a:p>
          <a:p>
            <a:r>
              <a:rPr lang="fa-IR" baseline="0" dirty="0"/>
              <a:t>اطمینان از تامین مناسب منابع مورد نیاز از خارج از سازمان </a:t>
            </a:r>
            <a:endParaRPr lang="en-US" dirty="0"/>
          </a:p>
        </p:txBody>
      </p:sp>
      <p:sp>
        <p:nvSpPr>
          <p:cNvPr id="4" name="Slide Number Placeholder 3"/>
          <p:cNvSpPr>
            <a:spLocks noGrp="1"/>
          </p:cNvSpPr>
          <p:nvPr>
            <p:ph type="sldNum" sz="quarter" idx="10"/>
          </p:nvPr>
        </p:nvSpPr>
        <p:spPr/>
        <p:txBody>
          <a:bodyPr/>
          <a:lstStyle/>
          <a:p>
            <a:fld id="{187636E5-C8FA-4E6B-88E7-451C344C00B1}" type="slidenum">
              <a:rPr lang="en-US" smtClean="0"/>
              <a:t>44</a:t>
            </a:fld>
            <a:endParaRPr lang="en-US"/>
          </a:p>
        </p:txBody>
      </p:sp>
    </p:spTree>
    <p:extLst>
      <p:ext uri="{BB962C8B-B14F-4D97-AF65-F5344CB8AC3E}">
        <p14:creationId xmlns:p14="http://schemas.microsoft.com/office/powerpoint/2010/main" val="117488613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87636E5-C8FA-4E6B-88E7-451C344C00B1}" type="slidenum">
              <a:rPr lang="en-US" smtClean="0"/>
              <a:t>47</a:t>
            </a:fld>
            <a:endParaRPr lang="en-US"/>
          </a:p>
        </p:txBody>
      </p:sp>
    </p:spTree>
    <p:extLst>
      <p:ext uri="{BB962C8B-B14F-4D97-AF65-F5344CB8AC3E}">
        <p14:creationId xmlns:p14="http://schemas.microsoft.com/office/powerpoint/2010/main" val="34677876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a-IR" dirty="0"/>
              <a:t>مدیریت پروژه مدرن اغلب به </a:t>
            </a:r>
            <a:r>
              <a:rPr lang="fa-IR" b="1" dirty="0"/>
              <a:t>نیروی دریایی ایالات متحده</a:t>
            </a:r>
            <a:r>
              <a:rPr lang="fa-IR" dirty="0"/>
              <a:t>، با شروع آن، اعتبار داده می </a:t>
            </a:r>
            <a:r>
              <a:rPr lang="fa-IR" b="1" dirty="0"/>
              <a:t>شودپروژه موشکی پولاریس </a:t>
            </a:r>
            <a:r>
              <a:rPr lang="fa-IR" dirty="0"/>
              <a:t>به عنوان راهی برای جلوگیری از تهاجم هسته ای احتمالی شوروی در اوایلدهه 1950 پروژه پولاریس پیچیده و پرخطر بود، اما نیروی دریایی از مدیریت پروژه استفاده کردرویکردی برای</a:t>
            </a:r>
            <a:r>
              <a:rPr lang="fa-IR" b="1" dirty="0"/>
              <a:t> انتقال پروژه از مفهوم به استقرار. </a:t>
            </a:r>
            <a:r>
              <a:rPr lang="fa-IR" dirty="0"/>
              <a:t>این رویکرد به عنوان یک رویکرد عالی در نظر گرفته شدموفقیت، و سازمان های دیگر در صنایع مختلف شروع به اتخاذ مدیریت پروژه به عنوان یکروشی برای تعریف، مدیریت و اجرای کار برای دستیابی به یک هدف خاص</a:t>
            </a:r>
            <a:endParaRPr lang="en-US" dirty="0"/>
          </a:p>
          <a:p>
            <a:endParaRPr lang="en-US" dirty="0"/>
          </a:p>
        </p:txBody>
      </p:sp>
      <p:sp>
        <p:nvSpPr>
          <p:cNvPr id="4" name="Slide Number Placeholder 3"/>
          <p:cNvSpPr>
            <a:spLocks noGrp="1"/>
          </p:cNvSpPr>
          <p:nvPr>
            <p:ph type="sldNum" sz="quarter" idx="5"/>
          </p:nvPr>
        </p:nvSpPr>
        <p:spPr/>
        <p:txBody>
          <a:bodyPr/>
          <a:lstStyle/>
          <a:p>
            <a:fld id="{187636E5-C8FA-4E6B-88E7-451C344C00B1}" type="slidenum">
              <a:rPr lang="en-US" smtClean="0"/>
              <a:t>5</a:t>
            </a:fld>
            <a:endParaRPr lang="en-US"/>
          </a:p>
        </p:txBody>
      </p:sp>
    </p:spTree>
    <p:extLst>
      <p:ext uri="{BB962C8B-B14F-4D97-AF65-F5344CB8AC3E}">
        <p14:creationId xmlns:p14="http://schemas.microsoft.com/office/powerpoint/2010/main" val="1400430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EDP</a:t>
            </a:r>
            <a:r>
              <a:rPr lang="en-US" dirty="0"/>
              <a:t> : 1960-MainFrames in Org. for financial and accounting -improve efficiency and reduce costs by automating The process remained relatively unchanged, while the means for realizing the process became more efficient-Structures IT Projects-Stable and unchanged requirement and the process accordingly-information silos were created due to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Unfortunately, in many cases these legacy systems created information silos, as projects supported specific business functions that often employed different technology platforms, programming languages, and standards for data.</a:t>
            </a:r>
          </a:p>
          <a:p>
            <a:endParaRPr lang="en-US" dirty="0"/>
          </a:p>
        </p:txBody>
      </p:sp>
      <p:sp>
        <p:nvSpPr>
          <p:cNvPr id="4" name="Slide Number Placeholder 3"/>
          <p:cNvSpPr>
            <a:spLocks noGrp="1"/>
          </p:cNvSpPr>
          <p:nvPr>
            <p:ph type="sldNum" sz="quarter" idx="5"/>
          </p:nvPr>
        </p:nvSpPr>
        <p:spPr/>
        <p:txBody>
          <a:bodyPr/>
          <a:lstStyle/>
          <a:p>
            <a:fld id="{187636E5-C8FA-4E6B-88E7-451C344C00B1}" type="slidenum">
              <a:rPr lang="en-US" smtClean="0"/>
              <a:t>7</a:t>
            </a:fld>
            <a:endParaRPr lang="en-US"/>
          </a:p>
        </p:txBody>
      </p:sp>
    </p:spTree>
    <p:extLst>
      <p:ext uri="{BB962C8B-B14F-4D97-AF65-F5344CB8AC3E}">
        <p14:creationId xmlns:p14="http://schemas.microsoft.com/office/powerpoint/2010/main" val="32117384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ctr"/>
            <a:r>
              <a:rPr lang="en-US" b="1" i="0" dirty="0">
                <a:solidFill>
                  <a:srgbClr val="19191B"/>
                </a:solidFill>
                <a:effectLst/>
                <a:latin typeface="Gilroy-SemiBold"/>
              </a:rPr>
              <a:t>What is An Information Silo in the Workplace? | Definition, Causes, Impacts and How to Avoid</a:t>
            </a:r>
          </a:p>
          <a:p>
            <a:pPr algn="ctr"/>
            <a:endParaRPr lang="en-US" b="1" i="0" dirty="0">
              <a:solidFill>
                <a:srgbClr val="19191B"/>
              </a:solidFill>
              <a:effectLst/>
              <a:latin typeface="Gilroy-SemiBold"/>
            </a:endParaRPr>
          </a:p>
          <a:p>
            <a:pPr algn="ctr"/>
            <a:r>
              <a:rPr lang="en-US" dirty="0"/>
              <a:t>Unfortunately, in many cases these legacy systems created information silos, as projects supported specific business functions that often employed different technology platforms, programming languages, and standards for data.</a:t>
            </a:r>
          </a:p>
          <a:p>
            <a:pPr algn="ctr"/>
            <a:endParaRPr lang="en-US" b="1" i="0" dirty="0">
              <a:solidFill>
                <a:srgbClr val="19191B"/>
              </a:solidFill>
              <a:effectLst/>
              <a:latin typeface="Gilroy-SemiBold"/>
            </a:endParaRPr>
          </a:p>
          <a:p>
            <a:pPr algn="ctr"/>
            <a:r>
              <a:rPr lang="fa-IR" b="1" i="0" dirty="0">
                <a:solidFill>
                  <a:srgbClr val="19191B"/>
                </a:solidFill>
                <a:effectLst/>
                <a:latin typeface="Gilroy-SemiBold"/>
              </a:rPr>
              <a:t>مثال اسنوا و شهرداری اصفهان</a:t>
            </a:r>
            <a:endParaRPr lang="en-US" b="1" i="0" dirty="0">
              <a:solidFill>
                <a:srgbClr val="19191B"/>
              </a:solidFill>
              <a:effectLst/>
              <a:latin typeface="Gilroy-SemiBold"/>
            </a:endParaRPr>
          </a:p>
          <a:p>
            <a:br>
              <a:rPr lang="en-US" b="0" i="0" dirty="0">
                <a:solidFill>
                  <a:srgbClr val="000000"/>
                </a:solidFill>
                <a:effectLst/>
                <a:latin typeface="Times New Roman" panose="02020603050405020304" pitchFamily="18" charset="0"/>
              </a:rPr>
            </a:br>
            <a:endParaRPr lang="en-US" dirty="0"/>
          </a:p>
        </p:txBody>
      </p:sp>
      <p:sp>
        <p:nvSpPr>
          <p:cNvPr id="4" name="Slide Number Placeholder 3"/>
          <p:cNvSpPr>
            <a:spLocks noGrp="1"/>
          </p:cNvSpPr>
          <p:nvPr>
            <p:ph type="sldNum" sz="quarter" idx="5"/>
          </p:nvPr>
        </p:nvSpPr>
        <p:spPr/>
        <p:txBody>
          <a:bodyPr/>
          <a:lstStyle/>
          <a:p>
            <a:fld id="{187636E5-C8FA-4E6B-88E7-451C344C00B1}" type="slidenum">
              <a:rPr lang="en-US" smtClean="0"/>
              <a:t>8</a:t>
            </a:fld>
            <a:endParaRPr lang="en-US"/>
          </a:p>
        </p:txBody>
      </p:sp>
    </p:spTree>
    <p:extLst>
      <p:ext uri="{BB962C8B-B14F-4D97-AF65-F5344CB8AC3E}">
        <p14:creationId xmlns:p14="http://schemas.microsoft.com/office/powerpoint/2010/main" val="33197414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1980- IBM PC</a:t>
            </a:r>
          </a:p>
          <a:p>
            <a:r>
              <a:rPr lang="en-US" dirty="0"/>
              <a:t>Shift from </a:t>
            </a:r>
            <a:r>
              <a:rPr lang="en-US" dirty="0" err="1"/>
              <a:t>Mainfrain</a:t>
            </a:r>
            <a:r>
              <a:rPr lang="en-US" dirty="0"/>
              <a:t> to PC</a:t>
            </a:r>
            <a:r>
              <a:rPr lang="en-US" dirty="0">
                <a:sym typeface="Wingdings" panose="05000000000000000000" pitchFamily="2" charset="2"/>
              </a:rPr>
              <a:t> but not easy</a:t>
            </a:r>
          </a:p>
          <a:p>
            <a:r>
              <a:rPr lang="en-US" dirty="0">
                <a:sym typeface="Wingdings" panose="05000000000000000000" pitchFamily="2" charset="2"/>
              </a:rPr>
              <a:t>Financial manager authority and buy PC and bypass MIS</a:t>
            </a:r>
          </a:p>
          <a:p>
            <a:r>
              <a:rPr lang="en-US" dirty="0"/>
              <a:t>This often led to the rise of user-developed, independent systems that replicated data throughout the organization. Security, data integrity, maintenance, training, support, standards, and the sharing of data became a rightful concern. The organization often had an IT resource that was split between a centralized computer and a collection of decentralized user-managed PCs</a:t>
            </a:r>
          </a:p>
          <a:p>
            <a:endParaRPr lang="en-US" dirty="0"/>
          </a:p>
        </p:txBody>
      </p:sp>
      <p:sp>
        <p:nvSpPr>
          <p:cNvPr id="4" name="Slide Number Placeholder 3"/>
          <p:cNvSpPr>
            <a:spLocks noGrp="1"/>
          </p:cNvSpPr>
          <p:nvPr>
            <p:ph type="sldNum" sz="quarter" idx="10"/>
          </p:nvPr>
        </p:nvSpPr>
        <p:spPr/>
        <p:txBody>
          <a:bodyPr/>
          <a:lstStyle/>
          <a:p>
            <a:fld id="{187636E5-C8FA-4E6B-88E7-451C344C00B1}" type="slidenum">
              <a:rPr lang="en-US" smtClean="0"/>
              <a:t>9</a:t>
            </a:fld>
            <a:endParaRPr lang="en-US"/>
          </a:p>
        </p:txBody>
      </p:sp>
    </p:spTree>
    <p:extLst>
      <p:ext uri="{BB962C8B-B14F-4D97-AF65-F5344CB8AC3E}">
        <p14:creationId xmlns:p14="http://schemas.microsoft.com/office/powerpoint/2010/main" val="30491469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role of IT within the organization. While the DP manager often reported to the head accounting or financial manager, the CIO often reported to the chief executive officer (CEO). Therefore, IT increasingly became viewed as more than just a tool for automating low-level transactions and more of a tool for supporting the knowledge worker. Shoshana </a:t>
            </a:r>
            <a:r>
              <a:rPr lang="en-US" dirty="0" err="1"/>
              <a:t>Zuboff</a:t>
            </a:r>
            <a:r>
              <a:rPr lang="en-US" dirty="0"/>
              <a:t> (1988) coined the term “</a:t>
            </a:r>
            <a:r>
              <a:rPr lang="en-US" dirty="0" err="1"/>
              <a:t>infomate</a:t>
            </a:r>
            <a:r>
              <a:rPr lang="en-US" dirty="0"/>
              <a:t>” to describe the role of computers in this era. The computer no longer remained under the direct control of the IT function and its spread throughout the various levels of the organization made IT ubiquitous. IT projects had to take more of an organizational view so that policies, standards, and controls become a part of all systems in order for existing mainframe or minicomputer applications to coexist or integrate with a growing surge of PCs. Moreover, a project manager and team could no longer rely on stable business processes, requirements, or technology that would allow for longer project schedules; otherwise, they would face the risk of implementing an obsolete IT solution. Shorter project horizons that crossed functional lines became the norm, while software development methodologies attempted to shorten the development life cycle</a:t>
            </a:r>
          </a:p>
          <a:p>
            <a:endParaRPr lang="en-US" dirty="0"/>
          </a:p>
        </p:txBody>
      </p:sp>
      <p:sp>
        <p:nvSpPr>
          <p:cNvPr id="4" name="Slide Number Placeholder 3"/>
          <p:cNvSpPr>
            <a:spLocks noGrp="1"/>
          </p:cNvSpPr>
          <p:nvPr>
            <p:ph type="sldNum" sz="quarter" idx="5"/>
          </p:nvPr>
        </p:nvSpPr>
        <p:spPr/>
        <p:txBody>
          <a:bodyPr/>
          <a:lstStyle/>
          <a:p>
            <a:fld id="{187636E5-C8FA-4E6B-88E7-451C344C00B1}" type="slidenum">
              <a:rPr lang="en-US" smtClean="0"/>
              <a:t>11</a:t>
            </a:fld>
            <a:endParaRPr lang="en-US"/>
          </a:p>
        </p:txBody>
      </p:sp>
    </p:spTree>
    <p:extLst>
      <p:ext uri="{BB962C8B-B14F-4D97-AF65-F5344CB8AC3E}">
        <p14:creationId xmlns:p14="http://schemas.microsoft.com/office/powerpoint/2010/main" val="15573552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87636E5-C8FA-4E6B-88E7-451C344C00B1}" type="slidenum">
              <a:rPr lang="en-US" smtClean="0"/>
              <a:t>12</a:t>
            </a:fld>
            <a:endParaRPr lang="en-US"/>
          </a:p>
        </p:txBody>
      </p:sp>
    </p:spTree>
    <p:extLst>
      <p:ext uri="{BB962C8B-B14F-4D97-AF65-F5344CB8AC3E}">
        <p14:creationId xmlns:p14="http://schemas.microsoft.com/office/powerpoint/2010/main" val="40151366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fa-I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fa-IR"/>
          </a:p>
        </p:txBody>
      </p:sp>
      <p:sp>
        <p:nvSpPr>
          <p:cNvPr id="4" name="Date Placeholder 3"/>
          <p:cNvSpPr>
            <a:spLocks noGrp="1"/>
          </p:cNvSpPr>
          <p:nvPr>
            <p:ph type="dt" sz="half" idx="10"/>
          </p:nvPr>
        </p:nvSpPr>
        <p:spPr/>
        <p:txBody>
          <a:bodyPr/>
          <a:lstStyle/>
          <a:p>
            <a:fld id="{DB76EC24-4CBA-409F-9B9E-AF1A2B04C290}" type="datetime8">
              <a:rPr lang="fa-IR" smtClean="0"/>
              <a:t>16 سپتامبر 24</a:t>
            </a:fld>
            <a:endParaRPr lang="fa-IR"/>
          </a:p>
        </p:txBody>
      </p:sp>
      <p:sp>
        <p:nvSpPr>
          <p:cNvPr id="5" name="Footer Placeholder 4"/>
          <p:cNvSpPr>
            <a:spLocks noGrp="1"/>
          </p:cNvSpPr>
          <p:nvPr>
            <p:ph type="ftr" sz="quarter" idx="11"/>
          </p:nvPr>
        </p:nvSpPr>
        <p:spPr/>
        <p:txBody>
          <a:bodyPr/>
          <a:lstStyle/>
          <a:p>
            <a:endParaRPr lang="fa-IR"/>
          </a:p>
        </p:txBody>
      </p:sp>
      <p:sp>
        <p:nvSpPr>
          <p:cNvPr id="6" name="Slide Number Placeholder 5"/>
          <p:cNvSpPr>
            <a:spLocks noGrp="1"/>
          </p:cNvSpPr>
          <p:nvPr>
            <p:ph type="sldNum" sz="quarter" idx="12"/>
          </p:nvPr>
        </p:nvSpPr>
        <p:spPr/>
        <p:txBody>
          <a:bodyPr/>
          <a:lstStyle/>
          <a:p>
            <a:fld id="{5FC0FCD1-77F1-4401-856E-B515063C8EAA}" type="slidenum">
              <a:rPr lang="fa-IR" smtClean="0"/>
              <a:t>‹#›</a:t>
            </a:fld>
            <a:endParaRPr lang="fa-IR"/>
          </a:p>
        </p:txBody>
      </p:sp>
    </p:spTree>
    <p:extLst>
      <p:ext uri="{BB962C8B-B14F-4D97-AF65-F5344CB8AC3E}">
        <p14:creationId xmlns:p14="http://schemas.microsoft.com/office/powerpoint/2010/main" val="3662540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a-I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a-IR"/>
          </a:p>
        </p:txBody>
      </p:sp>
      <p:sp>
        <p:nvSpPr>
          <p:cNvPr id="4" name="Date Placeholder 3"/>
          <p:cNvSpPr>
            <a:spLocks noGrp="1"/>
          </p:cNvSpPr>
          <p:nvPr>
            <p:ph type="dt" sz="half" idx="10"/>
          </p:nvPr>
        </p:nvSpPr>
        <p:spPr/>
        <p:txBody>
          <a:bodyPr/>
          <a:lstStyle/>
          <a:p>
            <a:fld id="{68A3F9AA-9BA7-4285-A6F2-F29270393452}" type="datetime8">
              <a:rPr lang="fa-IR" smtClean="0"/>
              <a:t>16 سپتامبر 24</a:t>
            </a:fld>
            <a:endParaRPr lang="fa-IR"/>
          </a:p>
        </p:txBody>
      </p:sp>
      <p:sp>
        <p:nvSpPr>
          <p:cNvPr id="5" name="Footer Placeholder 4"/>
          <p:cNvSpPr>
            <a:spLocks noGrp="1"/>
          </p:cNvSpPr>
          <p:nvPr>
            <p:ph type="ftr" sz="quarter" idx="11"/>
          </p:nvPr>
        </p:nvSpPr>
        <p:spPr/>
        <p:txBody>
          <a:bodyPr/>
          <a:lstStyle/>
          <a:p>
            <a:endParaRPr lang="fa-IR"/>
          </a:p>
        </p:txBody>
      </p:sp>
      <p:sp>
        <p:nvSpPr>
          <p:cNvPr id="6" name="Slide Number Placeholder 5"/>
          <p:cNvSpPr>
            <a:spLocks noGrp="1"/>
          </p:cNvSpPr>
          <p:nvPr>
            <p:ph type="sldNum" sz="quarter" idx="12"/>
          </p:nvPr>
        </p:nvSpPr>
        <p:spPr/>
        <p:txBody>
          <a:bodyPr/>
          <a:lstStyle/>
          <a:p>
            <a:fld id="{5FC0FCD1-77F1-4401-856E-B515063C8EAA}" type="slidenum">
              <a:rPr lang="fa-IR" smtClean="0"/>
              <a:t>‹#›</a:t>
            </a:fld>
            <a:endParaRPr lang="fa-IR"/>
          </a:p>
        </p:txBody>
      </p:sp>
    </p:spTree>
    <p:extLst>
      <p:ext uri="{BB962C8B-B14F-4D97-AF65-F5344CB8AC3E}">
        <p14:creationId xmlns:p14="http://schemas.microsoft.com/office/powerpoint/2010/main" val="21022688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fa-I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a-IR"/>
          </a:p>
        </p:txBody>
      </p:sp>
      <p:sp>
        <p:nvSpPr>
          <p:cNvPr id="4" name="Date Placeholder 3"/>
          <p:cNvSpPr>
            <a:spLocks noGrp="1"/>
          </p:cNvSpPr>
          <p:nvPr>
            <p:ph type="dt" sz="half" idx="10"/>
          </p:nvPr>
        </p:nvSpPr>
        <p:spPr/>
        <p:txBody>
          <a:bodyPr/>
          <a:lstStyle/>
          <a:p>
            <a:fld id="{71618530-7C11-48B8-A9FF-B2909B1D05A2}" type="datetime8">
              <a:rPr lang="fa-IR" smtClean="0"/>
              <a:t>16 سپتامبر 24</a:t>
            </a:fld>
            <a:endParaRPr lang="fa-IR"/>
          </a:p>
        </p:txBody>
      </p:sp>
      <p:sp>
        <p:nvSpPr>
          <p:cNvPr id="5" name="Footer Placeholder 4"/>
          <p:cNvSpPr>
            <a:spLocks noGrp="1"/>
          </p:cNvSpPr>
          <p:nvPr>
            <p:ph type="ftr" sz="quarter" idx="11"/>
          </p:nvPr>
        </p:nvSpPr>
        <p:spPr/>
        <p:txBody>
          <a:bodyPr/>
          <a:lstStyle/>
          <a:p>
            <a:endParaRPr lang="fa-IR"/>
          </a:p>
        </p:txBody>
      </p:sp>
      <p:sp>
        <p:nvSpPr>
          <p:cNvPr id="6" name="Slide Number Placeholder 5"/>
          <p:cNvSpPr>
            <a:spLocks noGrp="1"/>
          </p:cNvSpPr>
          <p:nvPr>
            <p:ph type="sldNum" sz="quarter" idx="12"/>
          </p:nvPr>
        </p:nvSpPr>
        <p:spPr/>
        <p:txBody>
          <a:bodyPr/>
          <a:lstStyle/>
          <a:p>
            <a:fld id="{5FC0FCD1-77F1-4401-856E-B515063C8EAA}" type="slidenum">
              <a:rPr lang="fa-IR" smtClean="0"/>
              <a:t>‹#›</a:t>
            </a:fld>
            <a:endParaRPr lang="fa-IR"/>
          </a:p>
        </p:txBody>
      </p:sp>
    </p:spTree>
    <p:extLst>
      <p:ext uri="{BB962C8B-B14F-4D97-AF65-F5344CB8AC3E}">
        <p14:creationId xmlns:p14="http://schemas.microsoft.com/office/powerpoint/2010/main" val="38762001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a-I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a-IR"/>
          </a:p>
        </p:txBody>
      </p:sp>
      <p:sp>
        <p:nvSpPr>
          <p:cNvPr id="4" name="Date Placeholder 3"/>
          <p:cNvSpPr>
            <a:spLocks noGrp="1"/>
          </p:cNvSpPr>
          <p:nvPr>
            <p:ph type="dt" sz="half" idx="10"/>
          </p:nvPr>
        </p:nvSpPr>
        <p:spPr>
          <a:xfrm>
            <a:off x="838200" y="6356349"/>
            <a:ext cx="2743200" cy="365125"/>
          </a:xfrm>
        </p:spPr>
        <p:txBody>
          <a:bodyPr/>
          <a:lstStyle/>
          <a:p>
            <a:fld id="{B4D249A2-8B16-44FA-866E-3D2957D976F2}" type="datetime8">
              <a:rPr lang="fa-IR" smtClean="0"/>
              <a:t>16 سپتامبر 24</a:t>
            </a:fld>
            <a:endParaRPr lang="fa-IR" dirty="0"/>
          </a:p>
        </p:txBody>
      </p:sp>
      <p:sp>
        <p:nvSpPr>
          <p:cNvPr id="5" name="Footer Placeholder 4"/>
          <p:cNvSpPr>
            <a:spLocks noGrp="1"/>
          </p:cNvSpPr>
          <p:nvPr>
            <p:ph type="ftr" sz="quarter" idx="11"/>
          </p:nvPr>
        </p:nvSpPr>
        <p:spPr>
          <a:xfrm>
            <a:off x="7239000" y="6311900"/>
            <a:ext cx="4114800" cy="365125"/>
          </a:xfrm>
        </p:spPr>
        <p:txBody>
          <a:bodyPr/>
          <a:lstStyle/>
          <a:p>
            <a:endParaRPr lang="fa-IR" dirty="0"/>
          </a:p>
        </p:txBody>
      </p:sp>
      <p:sp>
        <p:nvSpPr>
          <p:cNvPr id="6" name="Slide Number Placeholder 5"/>
          <p:cNvSpPr>
            <a:spLocks noGrp="1"/>
          </p:cNvSpPr>
          <p:nvPr>
            <p:ph type="sldNum" sz="quarter" idx="12"/>
          </p:nvPr>
        </p:nvSpPr>
        <p:spPr>
          <a:xfrm>
            <a:off x="4113245" y="6311899"/>
            <a:ext cx="2743200" cy="365125"/>
          </a:xfrm>
        </p:spPr>
        <p:txBody>
          <a:bodyPr/>
          <a:lstStyle>
            <a:lvl1pPr algn="r" rtl="1">
              <a:defRPr>
                <a:cs typeface="B Yekan" panose="00000400000000000000" pitchFamily="2" charset="-78"/>
              </a:defRPr>
            </a:lvl1pPr>
          </a:lstStyle>
          <a:p>
            <a:fld id="{5FC0FCD1-77F1-4401-856E-B515063C8EAA}" type="slidenum">
              <a:rPr lang="fa-IR" smtClean="0"/>
              <a:pPr/>
              <a:t>‹#›</a:t>
            </a:fld>
            <a:endParaRPr lang="fa-IR"/>
          </a:p>
        </p:txBody>
      </p:sp>
    </p:spTree>
    <p:extLst>
      <p:ext uri="{BB962C8B-B14F-4D97-AF65-F5344CB8AC3E}">
        <p14:creationId xmlns:p14="http://schemas.microsoft.com/office/powerpoint/2010/main" val="5218865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fa-I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3A8F90-4D99-40EE-A837-3A2E0CD97F3A}" type="datetime8">
              <a:rPr lang="fa-IR" smtClean="0"/>
              <a:t>16 سپتامبر 24</a:t>
            </a:fld>
            <a:endParaRPr lang="fa-IR"/>
          </a:p>
        </p:txBody>
      </p:sp>
      <p:sp>
        <p:nvSpPr>
          <p:cNvPr id="5" name="Footer Placeholder 4"/>
          <p:cNvSpPr>
            <a:spLocks noGrp="1"/>
          </p:cNvSpPr>
          <p:nvPr>
            <p:ph type="ftr" sz="quarter" idx="11"/>
          </p:nvPr>
        </p:nvSpPr>
        <p:spPr/>
        <p:txBody>
          <a:bodyPr/>
          <a:lstStyle/>
          <a:p>
            <a:endParaRPr lang="fa-IR"/>
          </a:p>
        </p:txBody>
      </p:sp>
      <p:sp>
        <p:nvSpPr>
          <p:cNvPr id="6" name="Slide Number Placeholder 5"/>
          <p:cNvSpPr>
            <a:spLocks noGrp="1"/>
          </p:cNvSpPr>
          <p:nvPr>
            <p:ph type="sldNum" sz="quarter" idx="12"/>
          </p:nvPr>
        </p:nvSpPr>
        <p:spPr/>
        <p:txBody>
          <a:bodyPr/>
          <a:lstStyle/>
          <a:p>
            <a:fld id="{5FC0FCD1-77F1-4401-856E-B515063C8EAA}" type="slidenum">
              <a:rPr lang="fa-IR" smtClean="0"/>
              <a:t>‹#›</a:t>
            </a:fld>
            <a:endParaRPr lang="fa-IR"/>
          </a:p>
        </p:txBody>
      </p:sp>
    </p:spTree>
    <p:extLst>
      <p:ext uri="{BB962C8B-B14F-4D97-AF65-F5344CB8AC3E}">
        <p14:creationId xmlns:p14="http://schemas.microsoft.com/office/powerpoint/2010/main" val="38330529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a-I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a-I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a-IR"/>
          </a:p>
        </p:txBody>
      </p:sp>
      <p:sp>
        <p:nvSpPr>
          <p:cNvPr id="5" name="Date Placeholder 4"/>
          <p:cNvSpPr>
            <a:spLocks noGrp="1"/>
          </p:cNvSpPr>
          <p:nvPr>
            <p:ph type="dt" sz="half" idx="10"/>
          </p:nvPr>
        </p:nvSpPr>
        <p:spPr/>
        <p:txBody>
          <a:bodyPr/>
          <a:lstStyle/>
          <a:p>
            <a:fld id="{D57FF26E-EE19-4D3B-9815-F92DF362BF8A}" type="datetime8">
              <a:rPr lang="fa-IR" smtClean="0"/>
              <a:t>16 سپتامبر 24</a:t>
            </a:fld>
            <a:endParaRPr lang="fa-IR"/>
          </a:p>
        </p:txBody>
      </p:sp>
      <p:sp>
        <p:nvSpPr>
          <p:cNvPr id="6" name="Footer Placeholder 5"/>
          <p:cNvSpPr>
            <a:spLocks noGrp="1"/>
          </p:cNvSpPr>
          <p:nvPr>
            <p:ph type="ftr" sz="quarter" idx="11"/>
          </p:nvPr>
        </p:nvSpPr>
        <p:spPr/>
        <p:txBody>
          <a:bodyPr/>
          <a:lstStyle/>
          <a:p>
            <a:endParaRPr lang="fa-IR"/>
          </a:p>
        </p:txBody>
      </p:sp>
      <p:sp>
        <p:nvSpPr>
          <p:cNvPr id="7" name="Slide Number Placeholder 6"/>
          <p:cNvSpPr>
            <a:spLocks noGrp="1"/>
          </p:cNvSpPr>
          <p:nvPr>
            <p:ph type="sldNum" sz="quarter" idx="12"/>
          </p:nvPr>
        </p:nvSpPr>
        <p:spPr/>
        <p:txBody>
          <a:bodyPr/>
          <a:lstStyle/>
          <a:p>
            <a:fld id="{5FC0FCD1-77F1-4401-856E-B515063C8EAA}" type="slidenum">
              <a:rPr lang="fa-IR" smtClean="0"/>
              <a:t>‹#›</a:t>
            </a:fld>
            <a:endParaRPr lang="fa-IR"/>
          </a:p>
        </p:txBody>
      </p:sp>
    </p:spTree>
    <p:extLst>
      <p:ext uri="{BB962C8B-B14F-4D97-AF65-F5344CB8AC3E}">
        <p14:creationId xmlns:p14="http://schemas.microsoft.com/office/powerpoint/2010/main" val="16945058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fa-I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a-I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a-IR"/>
          </a:p>
        </p:txBody>
      </p:sp>
      <p:sp>
        <p:nvSpPr>
          <p:cNvPr id="7" name="Date Placeholder 6"/>
          <p:cNvSpPr>
            <a:spLocks noGrp="1"/>
          </p:cNvSpPr>
          <p:nvPr>
            <p:ph type="dt" sz="half" idx="10"/>
          </p:nvPr>
        </p:nvSpPr>
        <p:spPr/>
        <p:txBody>
          <a:bodyPr/>
          <a:lstStyle/>
          <a:p>
            <a:fld id="{77D5C31E-DD77-4BFB-B650-5BC7C7A1E0F0}" type="datetime8">
              <a:rPr lang="fa-IR" smtClean="0"/>
              <a:t>16 سپتامبر 24</a:t>
            </a:fld>
            <a:endParaRPr lang="fa-IR"/>
          </a:p>
        </p:txBody>
      </p:sp>
      <p:sp>
        <p:nvSpPr>
          <p:cNvPr id="8" name="Footer Placeholder 7"/>
          <p:cNvSpPr>
            <a:spLocks noGrp="1"/>
          </p:cNvSpPr>
          <p:nvPr>
            <p:ph type="ftr" sz="quarter" idx="11"/>
          </p:nvPr>
        </p:nvSpPr>
        <p:spPr/>
        <p:txBody>
          <a:bodyPr/>
          <a:lstStyle/>
          <a:p>
            <a:endParaRPr lang="fa-IR"/>
          </a:p>
        </p:txBody>
      </p:sp>
      <p:sp>
        <p:nvSpPr>
          <p:cNvPr id="9" name="Slide Number Placeholder 8"/>
          <p:cNvSpPr>
            <a:spLocks noGrp="1"/>
          </p:cNvSpPr>
          <p:nvPr>
            <p:ph type="sldNum" sz="quarter" idx="12"/>
          </p:nvPr>
        </p:nvSpPr>
        <p:spPr/>
        <p:txBody>
          <a:bodyPr/>
          <a:lstStyle/>
          <a:p>
            <a:fld id="{5FC0FCD1-77F1-4401-856E-B515063C8EAA}" type="slidenum">
              <a:rPr lang="fa-IR" smtClean="0"/>
              <a:t>‹#›</a:t>
            </a:fld>
            <a:endParaRPr lang="fa-IR"/>
          </a:p>
        </p:txBody>
      </p:sp>
    </p:spTree>
    <p:extLst>
      <p:ext uri="{BB962C8B-B14F-4D97-AF65-F5344CB8AC3E}">
        <p14:creationId xmlns:p14="http://schemas.microsoft.com/office/powerpoint/2010/main" val="10568911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a-IR"/>
          </a:p>
        </p:txBody>
      </p:sp>
      <p:sp>
        <p:nvSpPr>
          <p:cNvPr id="3" name="Date Placeholder 2"/>
          <p:cNvSpPr>
            <a:spLocks noGrp="1"/>
          </p:cNvSpPr>
          <p:nvPr>
            <p:ph type="dt" sz="half" idx="10"/>
          </p:nvPr>
        </p:nvSpPr>
        <p:spPr/>
        <p:txBody>
          <a:bodyPr/>
          <a:lstStyle/>
          <a:p>
            <a:fld id="{AA2ADC60-6CF3-4259-A0E6-3A2FC6AAE114}" type="datetime8">
              <a:rPr lang="fa-IR" smtClean="0"/>
              <a:t>16 سپتامبر 24</a:t>
            </a:fld>
            <a:endParaRPr lang="fa-IR"/>
          </a:p>
        </p:txBody>
      </p:sp>
      <p:sp>
        <p:nvSpPr>
          <p:cNvPr id="4" name="Footer Placeholder 3"/>
          <p:cNvSpPr>
            <a:spLocks noGrp="1"/>
          </p:cNvSpPr>
          <p:nvPr>
            <p:ph type="ftr" sz="quarter" idx="11"/>
          </p:nvPr>
        </p:nvSpPr>
        <p:spPr/>
        <p:txBody>
          <a:bodyPr/>
          <a:lstStyle/>
          <a:p>
            <a:endParaRPr lang="fa-IR"/>
          </a:p>
        </p:txBody>
      </p:sp>
      <p:sp>
        <p:nvSpPr>
          <p:cNvPr id="5" name="Slide Number Placeholder 4"/>
          <p:cNvSpPr>
            <a:spLocks noGrp="1"/>
          </p:cNvSpPr>
          <p:nvPr>
            <p:ph type="sldNum" sz="quarter" idx="12"/>
          </p:nvPr>
        </p:nvSpPr>
        <p:spPr/>
        <p:txBody>
          <a:bodyPr/>
          <a:lstStyle/>
          <a:p>
            <a:fld id="{5FC0FCD1-77F1-4401-856E-B515063C8EAA}" type="slidenum">
              <a:rPr lang="fa-IR" smtClean="0"/>
              <a:t>‹#›</a:t>
            </a:fld>
            <a:endParaRPr lang="fa-IR"/>
          </a:p>
        </p:txBody>
      </p:sp>
    </p:spTree>
    <p:extLst>
      <p:ext uri="{BB962C8B-B14F-4D97-AF65-F5344CB8AC3E}">
        <p14:creationId xmlns:p14="http://schemas.microsoft.com/office/powerpoint/2010/main" val="7811868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2506207-121B-48D0-BFB6-1DFAC8E72343}" type="datetime8">
              <a:rPr lang="fa-IR" smtClean="0"/>
              <a:t>16 سپتامبر 24</a:t>
            </a:fld>
            <a:endParaRPr lang="fa-IR"/>
          </a:p>
        </p:txBody>
      </p:sp>
      <p:sp>
        <p:nvSpPr>
          <p:cNvPr id="3" name="Footer Placeholder 2"/>
          <p:cNvSpPr>
            <a:spLocks noGrp="1"/>
          </p:cNvSpPr>
          <p:nvPr>
            <p:ph type="ftr" sz="quarter" idx="11"/>
          </p:nvPr>
        </p:nvSpPr>
        <p:spPr/>
        <p:txBody>
          <a:bodyPr/>
          <a:lstStyle/>
          <a:p>
            <a:endParaRPr lang="fa-IR"/>
          </a:p>
        </p:txBody>
      </p:sp>
      <p:sp>
        <p:nvSpPr>
          <p:cNvPr id="4" name="Slide Number Placeholder 3"/>
          <p:cNvSpPr>
            <a:spLocks noGrp="1"/>
          </p:cNvSpPr>
          <p:nvPr>
            <p:ph type="sldNum" sz="quarter" idx="12"/>
          </p:nvPr>
        </p:nvSpPr>
        <p:spPr/>
        <p:txBody>
          <a:bodyPr/>
          <a:lstStyle/>
          <a:p>
            <a:fld id="{5FC0FCD1-77F1-4401-856E-B515063C8EAA}" type="slidenum">
              <a:rPr lang="fa-IR" smtClean="0"/>
              <a:t>‹#›</a:t>
            </a:fld>
            <a:endParaRPr lang="fa-IR"/>
          </a:p>
        </p:txBody>
      </p:sp>
    </p:spTree>
    <p:extLst>
      <p:ext uri="{BB962C8B-B14F-4D97-AF65-F5344CB8AC3E}">
        <p14:creationId xmlns:p14="http://schemas.microsoft.com/office/powerpoint/2010/main" val="40370187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fa-I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a-I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0269E13-1ED3-4AF0-B105-8A6DA5955AF0}" type="datetime8">
              <a:rPr lang="fa-IR" smtClean="0"/>
              <a:t>16 سپتامبر 24</a:t>
            </a:fld>
            <a:endParaRPr lang="fa-IR"/>
          </a:p>
        </p:txBody>
      </p:sp>
      <p:sp>
        <p:nvSpPr>
          <p:cNvPr id="6" name="Footer Placeholder 5"/>
          <p:cNvSpPr>
            <a:spLocks noGrp="1"/>
          </p:cNvSpPr>
          <p:nvPr>
            <p:ph type="ftr" sz="quarter" idx="11"/>
          </p:nvPr>
        </p:nvSpPr>
        <p:spPr/>
        <p:txBody>
          <a:bodyPr/>
          <a:lstStyle/>
          <a:p>
            <a:endParaRPr lang="fa-IR"/>
          </a:p>
        </p:txBody>
      </p:sp>
      <p:sp>
        <p:nvSpPr>
          <p:cNvPr id="7" name="Slide Number Placeholder 6"/>
          <p:cNvSpPr>
            <a:spLocks noGrp="1"/>
          </p:cNvSpPr>
          <p:nvPr>
            <p:ph type="sldNum" sz="quarter" idx="12"/>
          </p:nvPr>
        </p:nvSpPr>
        <p:spPr/>
        <p:txBody>
          <a:bodyPr/>
          <a:lstStyle/>
          <a:p>
            <a:fld id="{5FC0FCD1-77F1-4401-856E-B515063C8EAA}" type="slidenum">
              <a:rPr lang="fa-IR" smtClean="0"/>
              <a:t>‹#›</a:t>
            </a:fld>
            <a:endParaRPr lang="fa-IR"/>
          </a:p>
        </p:txBody>
      </p:sp>
    </p:spTree>
    <p:extLst>
      <p:ext uri="{BB962C8B-B14F-4D97-AF65-F5344CB8AC3E}">
        <p14:creationId xmlns:p14="http://schemas.microsoft.com/office/powerpoint/2010/main" val="33920432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fa-I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a-I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83E5059-ABBA-4B91-A362-B7F3B987FA00}" type="datetime8">
              <a:rPr lang="fa-IR" smtClean="0"/>
              <a:t>16 سپتامبر 24</a:t>
            </a:fld>
            <a:endParaRPr lang="fa-IR"/>
          </a:p>
        </p:txBody>
      </p:sp>
      <p:sp>
        <p:nvSpPr>
          <p:cNvPr id="6" name="Footer Placeholder 5"/>
          <p:cNvSpPr>
            <a:spLocks noGrp="1"/>
          </p:cNvSpPr>
          <p:nvPr>
            <p:ph type="ftr" sz="quarter" idx="11"/>
          </p:nvPr>
        </p:nvSpPr>
        <p:spPr/>
        <p:txBody>
          <a:bodyPr/>
          <a:lstStyle/>
          <a:p>
            <a:endParaRPr lang="fa-IR"/>
          </a:p>
        </p:txBody>
      </p:sp>
      <p:sp>
        <p:nvSpPr>
          <p:cNvPr id="7" name="Slide Number Placeholder 6"/>
          <p:cNvSpPr>
            <a:spLocks noGrp="1"/>
          </p:cNvSpPr>
          <p:nvPr>
            <p:ph type="sldNum" sz="quarter" idx="12"/>
          </p:nvPr>
        </p:nvSpPr>
        <p:spPr/>
        <p:txBody>
          <a:bodyPr/>
          <a:lstStyle/>
          <a:p>
            <a:fld id="{5FC0FCD1-77F1-4401-856E-B515063C8EAA}" type="slidenum">
              <a:rPr lang="fa-IR" smtClean="0"/>
              <a:t>‹#›</a:t>
            </a:fld>
            <a:endParaRPr lang="fa-IR"/>
          </a:p>
        </p:txBody>
      </p:sp>
    </p:spTree>
    <p:extLst>
      <p:ext uri="{BB962C8B-B14F-4D97-AF65-F5344CB8AC3E}">
        <p14:creationId xmlns:p14="http://schemas.microsoft.com/office/powerpoint/2010/main" val="36079864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1" anchor="ctr">
            <a:normAutofit/>
          </a:bodyPr>
          <a:lstStyle/>
          <a:p>
            <a:r>
              <a:rPr lang="en-US"/>
              <a:t>Click to edit Master title style</a:t>
            </a:r>
            <a:endParaRPr lang="fa-I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1">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a-IR"/>
          </a:p>
        </p:txBody>
      </p:sp>
      <p:sp>
        <p:nvSpPr>
          <p:cNvPr id="4" name="Date Placeholder 3"/>
          <p:cNvSpPr>
            <a:spLocks noGrp="1"/>
          </p:cNvSpPr>
          <p:nvPr>
            <p:ph type="dt" sz="half" idx="2"/>
          </p:nvPr>
        </p:nvSpPr>
        <p:spPr>
          <a:xfrm>
            <a:off x="8610600" y="6356350"/>
            <a:ext cx="2743200" cy="365125"/>
          </a:xfrm>
          <a:prstGeom prst="rect">
            <a:avLst/>
          </a:prstGeom>
        </p:spPr>
        <p:txBody>
          <a:bodyPr vert="horz" lIns="91440" tIns="45720" rIns="91440" bIns="45720" rtlCol="1" anchor="ctr"/>
          <a:lstStyle>
            <a:lvl1pPr algn="r">
              <a:defRPr sz="1200">
                <a:solidFill>
                  <a:schemeClr val="tx1">
                    <a:tint val="75000"/>
                  </a:schemeClr>
                </a:solidFill>
              </a:defRPr>
            </a:lvl1pPr>
          </a:lstStyle>
          <a:p>
            <a:fld id="{624B4A1C-635C-4936-BFE0-76A42E92A399}" type="datetime8">
              <a:rPr lang="fa-IR" smtClean="0"/>
              <a:t>16 سپتامبر 24</a:t>
            </a:fld>
            <a:endParaRPr lang="fa-I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1" anchor="ctr"/>
          <a:lstStyle>
            <a:lvl1pPr algn="ctr">
              <a:defRPr sz="1200">
                <a:solidFill>
                  <a:schemeClr val="tx1">
                    <a:tint val="75000"/>
                  </a:schemeClr>
                </a:solidFill>
              </a:defRPr>
            </a:lvl1pPr>
          </a:lstStyle>
          <a:p>
            <a:endParaRPr lang="fa-IR"/>
          </a:p>
        </p:txBody>
      </p:sp>
      <p:sp>
        <p:nvSpPr>
          <p:cNvPr id="6" name="Slide Number Placeholder 5"/>
          <p:cNvSpPr>
            <a:spLocks noGrp="1"/>
          </p:cNvSpPr>
          <p:nvPr>
            <p:ph type="sldNum" sz="quarter" idx="4"/>
          </p:nvPr>
        </p:nvSpPr>
        <p:spPr>
          <a:xfrm>
            <a:off x="838200" y="6356350"/>
            <a:ext cx="2743200" cy="365125"/>
          </a:xfrm>
          <a:prstGeom prst="rect">
            <a:avLst/>
          </a:prstGeom>
        </p:spPr>
        <p:txBody>
          <a:bodyPr vert="horz" lIns="91440" tIns="45720" rIns="91440" bIns="45720" rtlCol="1" anchor="ctr"/>
          <a:lstStyle>
            <a:lvl1pPr algn="l">
              <a:defRPr sz="1200">
                <a:solidFill>
                  <a:schemeClr val="tx1">
                    <a:tint val="75000"/>
                  </a:schemeClr>
                </a:solidFill>
              </a:defRPr>
            </a:lvl1pPr>
          </a:lstStyle>
          <a:p>
            <a:fld id="{5FC0FCD1-77F1-4401-856E-B515063C8EAA}" type="slidenum">
              <a:rPr lang="fa-IR" smtClean="0"/>
              <a:t>‹#›</a:t>
            </a:fld>
            <a:endParaRPr lang="fa-IR"/>
          </a:p>
        </p:txBody>
      </p:sp>
    </p:spTree>
    <p:extLst>
      <p:ext uri="{BB962C8B-B14F-4D97-AF65-F5344CB8AC3E}">
        <p14:creationId xmlns:p14="http://schemas.microsoft.com/office/powerpoint/2010/main" val="167168858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r" defTabSz="914400" rtl="1"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a-IR"/>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 Id="rId9" Type="http://schemas.openxmlformats.org/officeDocument/2006/relationships/image" Target="../media/image36.png"/></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hyperlink" Target="mailto:h.safaeipour@gmail.com" TargetMode="External"/><Relationship Id="rId2" Type="http://schemas.openxmlformats.org/officeDocument/2006/relationships/hyperlink" Target="mailto:h.safaeipour@iut.ac.ir" TargetMode="External"/><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6.png"/></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2.jpg"/><Relationship Id="rId4" Type="http://schemas.openxmlformats.org/officeDocument/2006/relationships/image" Target="../media/image1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118057" y="-129278"/>
            <a:ext cx="2533650" cy="3333750"/>
          </a:xfrm>
        </p:spPr>
      </p:pic>
      <p:sp>
        <p:nvSpPr>
          <p:cNvPr id="6" name="Title 1"/>
          <p:cNvSpPr txBox="1">
            <a:spLocks/>
          </p:cNvSpPr>
          <p:nvPr/>
        </p:nvSpPr>
        <p:spPr>
          <a:xfrm>
            <a:off x="0" y="3674175"/>
            <a:ext cx="10515600" cy="1325563"/>
          </a:xfrm>
          <a:prstGeom prst="rect">
            <a:avLst/>
          </a:prstGeom>
        </p:spPr>
        <p:txBody>
          <a:bodyPr vert="horz" lIns="91440" tIns="45720" rIns="91440" bIns="45720" rtlCol="1" anchor="ctr">
            <a:normAutofit/>
          </a:bodyPr>
          <a:lstStyle>
            <a:lvl1pPr algn="r" defTabSz="914400" rtl="1" eaLnBrk="1" latinLnBrk="0" hangingPunct="1">
              <a:lnSpc>
                <a:spcPct val="90000"/>
              </a:lnSpc>
              <a:spcBef>
                <a:spcPct val="0"/>
              </a:spcBef>
              <a:buNone/>
              <a:defRPr sz="4400" kern="1200">
                <a:solidFill>
                  <a:schemeClr val="tx1"/>
                </a:solidFill>
                <a:latin typeface="+mj-lt"/>
                <a:ea typeface="+mj-ea"/>
                <a:cs typeface="+mj-cs"/>
              </a:defRPr>
            </a:lvl1pPr>
          </a:lstStyle>
          <a:p>
            <a:r>
              <a:rPr lang="fa-IR" sz="2400" b="1" dirty="0">
                <a:ln w="12700">
                  <a:solidFill>
                    <a:schemeClr val="accent5"/>
                  </a:solidFill>
                  <a:prstDash val="solid"/>
                </a:ln>
                <a:pattFill prst="ltDnDiag">
                  <a:fgClr>
                    <a:schemeClr val="accent5">
                      <a:lumMod val="60000"/>
                      <a:lumOff val="40000"/>
                    </a:schemeClr>
                  </a:fgClr>
                  <a:bgClr>
                    <a:schemeClr val="bg1"/>
                  </a:bgClr>
                </a:pattFill>
                <a:cs typeface="B Yekan" panose="00000400000000000000" pitchFamily="2" charset="-78"/>
              </a:rPr>
              <a:t>عنوان درس</a:t>
            </a:r>
          </a:p>
          <a:p>
            <a:r>
              <a:rPr lang="fa-IR" sz="2400" dirty="0">
                <a:ln w="0"/>
                <a:effectLst>
                  <a:outerShdw blurRad="38100" dist="19050" dir="2700000" algn="tl" rotWithShape="0">
                    <a:schemeClr val="dk1">
                      <a:alpha val="40000"/>
                    </a:schemeClr>
                  </a:outerShdw>
                </a:effectLst>
                <a:cs typeface="B Yekan" panose="00000400000000000000" pitchFamily="2" charset="-78"/>
              </a:rPr>
              <a:t>مدیریت و کنترل پروژه های فناوری اطلاعات(مپفا)</a:t>
            </a:r>
          </a:p>
        </p:txBody>
      </p:sp>
      <p:sp>
        <p:nvSpPr>
          <p:cNvPr id="8" name="Title 1"/>
          <p:cNvSpPr txBox="1">
            <a:spLocks/>
          </p:cNvSpPr>
          <p:nvPr/>
        </p:nvSpPr>
        <p:spPr>
          <a:xfrm>
            <a:off x="81103" y="4806659"/>
            <a:ext cx="10515600" cy="1325563"/>
          </a:xfrm>
          <a:prstGeom prst="rect">
            <a:avLst/>
          </a:prstGeom>
        </p:spPr>
        <p:txBody>
          <a:bodyPr vert="horz" lIns="91440" tIns="45720" rIns="91440" bIns="45720" rtlCol="1" anchor="ctr">
            <a:normAutofit/>
          </a:bodyPr>
          <a:lstStyle>
            <a:lvl1pPr algn="r" defTabSz="914400" rtl="1" eaLnBrk="1" latinLnBrk="0" hangingPunct="1">
              <a:lnSpc>
                <a:spcPct val="90000"/>
              </a:lnSpc>
              <a:spcBef>
                <a:spcPct val="0"/>
              </a:spcBef>
              <a:buNone/>
              <a:defRPr sz="4400" kern="1200">
                <a:solidFill>
                  <a:schemeClr val="tx1"/>
                </a:solidFill>
                <a:latin typeface="+mj-lt"/>
                <a:ea typeface="+mj-ea"/>
                <a:cs typeface="+mj-cs"/>
              </a:defRPr>
            </a:lvl1pPr>
          </a:lstStyle>
          <a:p>
            <a:r>
              <a:rPr lang="fa-IR" sz="2400" b="1" dirty="0">
                <a:ln w="12700">
                  <a:solidFill>
                    <a:schemeClr val="accent5"/>
                  </a:solidFill>
                  <a:prstDash val="solid"/>
                </a:ln>
                <a:pattFill prst="ltDnDiag">
                  <a:fgClr>
                    <a:schemeClr val="accent5">
                      <a:lumMod val="60000"/>
                      <a:lumOff val="40000"/>
                    </a:schemeClr>
                  </a:fgClr>
                  <a:bgClr>
                    <a:schemeClr val="bg1"/>
                  </a:bgClr>
                </a:pattFill>
                <a:cs typeface="B Yekan" panose="00000400000000000000" pitchFamily="2" charset="-78"/>
              </a:rPr>
              <a:t>فصل اول</a:t>
            </a:r>
            <a:br>
              <a:rPr lang="fa-IR" sz="2400" dirty="0">
                <a:cs typeface="B Yekan" panose="00000400000000000000" pitchFamily="2" charset="-78"/>
              </a:rPr>
            </a:br>
            <a:br>
              <a:rPr lang="fa-IR" sz="2400" dirty="0">
                <a:cs typeface="B Yekan" panose="00000400000000000000" pitchFamily="2" charset="-78"/>
              </a:rPr>
            </a:br>
            <a:r>
              <a:rPr lang="fa-IR" sz="2400" dirty="0">
                <a:ln w="0"/>
                <a:effectLst>
                  <a:outerShdw blurRad="38100" dist="19050" dir="2700000" algn="tl" rotWithShape="0">
                    <a:schemeClr val="dk1">
                      <a:alpha val="40000"/>
                    </a:schemeClr>
                  </a:outerShdw>
                </a:effectLst>
                <a:cs typeface="B Yekan" panose="00000400000000000000" pitchFamily="2" charset="-78"/>
              </a:rPr>
              <a:t>ماهیت پروژه های فناوری اطلاعات</a:t>
            </a:r>
          </a:p>
        </p:txBody>
      </p:sp>
      <p:sp>
        <p:nvSpPr>
          <p:cNvPr id="2" name="Slide Number Placeholder 1"/>
          <p:cNvSpPr>
            <a:spLocks noGrp="1"/>
          </p:cNvSpPr>
          <p:nvPr>
            <p:ph type="sldNum" sz="quarter" idx="12"/>
          </p:nvPr>
        </p:nvSpPr>
        <p:spPr/>
        <p:txBody>
          <a:bodyPr/>
          <a:lstStyle/>
          <a:p>
            <a:fld id="{5FC0FCD1-77F1-4401-856E-B515063C8EAA}" type="slidenum">
              <a:rPr lang="fa-IR" smtClean="0"/>
              <a:t>1</a:t>
            </a:fld>
            <a:endParaRPr lang="fa-IR"/>
          </a:p>
        </p:txBody>
      </p:sp>
    </p:spTree>
    <p:extLst>
      <p:ext uri="{BB962C8B-B14F-4D97-AF65-F5344CB8AC3E}">
        <p14:creationId xmlns:p14="http://schemas.microsoft.com/office/powerpoint/2010/main" val="19415438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2265528" y="641445"/>
            <a:ext cx="7660943" cy="5745707"/>
          </a:xfrm>
          <a:prstGeom prst="rect">
            <a:avLst/>
          </a:prstGeom>
        </p:spPr>
      </p:pic>
      <p:sp>
        <p:nvSpPr>
          <p:cNvPr id="2" name="Rectangle 1"/>
          <p:cNvSpPr/>
          <p:nvPr/>
        </p:nvSpPr>
        <p:spPr>
          <a:xfrm>
            <a:off x="541651" y="6017820"/>
            <a:ext cx="11432912" cy="369332"/>
          </a:xfrm>
          <a:prstGeom prst="rect">
            <a:avLst/>
          </a:prstGeom>
        </p:spPr>
        <p:txBody>
          <a:bodyPr wrap="square">
            <a:spAutoFit/>
          </a:bodyPr>
          <a:lstStyle/>
          <a:p>
            <a:r>
              <a:rPr lang="fa-IR" dirty="0">
                <a:cs typeface="B Yekan" panose="00000400000000000000" pitchFamily="2" charset="-78"/>
              </a:rPr>
              <a:t>چالش بین مدیریت مرکزی و سیستم های مستقل توسعه یافته</a:t>
            </a:r>
            <a:r>
              <a:rPr lang="en-US" dirty="0">
                <a:cs typeface="B Yekan" panose="00000400000000000000" pitchFamily="2" charset="-78"/>
              </a:rPr>
              <a:t> </a:t>
            </a:r>
            <a:r>
              <a:rPr lang="fa-IR" dirty="0">
                <a:cs typeface="B Yekan" panose="00000400000000000000" pitchFamily="2" charset="-78"/>
              </a:rPr>
              <a:t> توسط کاربران که داده را در بخش های مختلف سازمان جا به جا می کنند.</a:t>
            </a:r>
            <a:endParaRPr lang="en-US" dirty="0">
              <a:cs typeface="B Yekan" panose="00000400000000000000" pitchFamily="2" charset="-78"/>
            </a:endParaRPr>
          </a:p>
        </p:txBody>
      </p:sp>
      <p:sp>
        <p:nvSpPr>
          <p:cNvPr id="3" name="Slide Number Placeholder 2"/>
          <p:cNvSpPr>
            <a:spLocks noGrp="1"/>
          </p:cNvSpPr>
          <p:nvPr>
            <p:ph type="sldNum" sz="quarter" idx="12"/>
          </p:nvPr>
        </p:nvSpPr>
        <p:spPr/>
        <p:txBody>
          <a:bodyPr/>
          <a:lstStyle/>
          <a:p>
            <a:fld id="{5FC0FCD1-77F1-4401-856E-B515063C8EAA}" type="slidenum">
              <a:rPr lang="fa-IR" smtClean="0"/>
              <a:t>10</a:t>
            </a:fld>
            <a:endParaRPr lang="fa-IR"/>
          </a:p>
        </p:txBody>
      </p:sp>
    </p:spTree>
    <p:extLst>
      <p:ext uri="{BB962C8B-B14F-4D97-AF65-F5344CB8AC3E}">
        <p14:creationId xmlns:p14="http://schemas.microsoft.com/office/powerpoint/2010/main" val="33707629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stretch>
            <a:fillRect/>
          </a:stretch>
        </p:blipFill>
        <p:spPr>
          <a:xfrm>
            <a:off x="4521304" y="541190"/>
            <a:ext cx="5106105" cy="3829579"/>
          </a:xfrm>
          <a:prstGeom prst="rect">
            <a:avLst/>
          </a:prstGeom>
        </p:spPr>
      </p:pic>
      <p:sp>
        <p:nvSpPr>
          <p:cNvPr id="3" name="Rectangle 2"/>
          <p:cNvSpPr/>
          <p:nvPr/>
        </p:nvSpPr>
        <p:spPr>
          <a:xfrm>
            <a:off x="2754998" y="4951991"/>
            <a:ext cx="8048899" cy="923330"/>
          </a:xfrm>
          <a:prstGeom prst="rect">
            <a:avLst/>
          </a:prstGeom>
        </p:spPr>
        <p:txBody>
          <a:bodyPr wrap="square">
            <a:spAutoFit/>
          </a:bodyPr>
          <a:lstStyle/>
          <a:p>
            <a:pPr algn="ctr"/>
            <a:r>
              <a:rPr lang="fa-IR" dirty="0">
                <a:cs typeface="B Yekan" panose="00000400000000000000" pitchFamily="2" charset="-78"/>
              </a:rPr>
              <a:t>حرکت از ابزاری برای خودکار سازی فرآیندها به سمت  ابزاری برای پشتیبانی از کارگران دانش</a:t>
            </a:r>
          </a:p>
          <a:p>
            <a:pPr algn="ctr"/>
            <a:r>
              <a:rPr lang="fa-IR" dirty="0">
                <a:cs typeface="B Yekan" panose="00000400000000000000" pitchFamily="2" charset="-78"/>
              </a:rPr>
              <a:t>حرکت کامپیوتر ها در لایه های مختلف سازمان </a:t>
            </a:r>
          </a:p>
          <a:p>
            <a:pPr algn="ctr"/>
            <a:r>
              <a:rPr lang="fa-IR" dirty="0">
                <a:cs typeface="B Yekan" panose="00000400000000000000" pitchFamily="2" charset="-78"/>
              </a:rPr>
              <a:t>افق های کوتاه تر پروژه و توسعه نرم افزار و خطر توسعه راهکارهای قدیمی و از کار افتاده فا</a:t>
            </a:r>
            <a:endParaRPr lang="en-US" dirty="0">
              <a:cs typeface="B Yekan" panose="00000400000000000000" pitchFamily="2" charset="-78"/>
            </a:endParaRPr>
          </a:p>
        </p:txBody>
      </p:sp>
      <p:sp>
        <p:nvSpPr>
          <p:cNvPr id="2" name="Slide Number Placeholder 1"/>
          <p:cNvSpPr>
            <a:spLocks noGrp="1"/>
          </p:cNvSpPr>
          <p:nvPr>
            <p:ph type="sldNum" sz="quarter" idx="12"/>
          </p:nvPr>
        </p:nvSpPr>
        <p:spPr/>
        <p:txBody>
          <a:bodyPr/>
          <a:lstStyle/>
          <a:p>
            <a:fld id="{5FC0FCD1-77F1-4401-856E-B515063C8EAA}" type="slidenum">
              <a:rPr lang="fa-IR" smtClean="0"/>
              <a:t>11</a:t>
            </a:fld>
            <a:endParaRPr lang="fa-IR"/>
          </a:p>
        </p:txBody>
      </p:sp>
    </p:spTree>
    <p:extLst>
      <p:ext uri="{BB962C8B-B14F-4D97-AF65-F5344CB8AC3E}">
        <p14:creationId xmlns:p14="http://schemas.microsoft.com/office/powerpoint/2010/main" val="40612114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sz="3200" b="1" dirty="0">
                <a:solidFill>
                  <a:srgbClr val="C00000"/>
                </a:solidFill>
              </a:rPr>
              <a:t>Network Era</a:t>
            </a:r>
            <a:endParaRPr lang="fa-IR" sz="3200" b="1" dirty="0">
              <a:solidFill>
                <a:srgbClr val="C00000"/>
              </a:solidFill>
            </a:endParaRPr>
          </a:p>
        </p:txBody>
      </p:sp>
      <p:pic>
        <p:nvPicPr>
          <p:cNvPr id="4" name="Content Placeholder 3"/>
          <p:cNvPicPr>
            <a:picLocks noGrp="1" noChangeAspect="1"/>
          </p:cNvPicPr>
          <p:nvPr>
            <p:ph idx="1"/>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333924" y="1097770"/>
            <a:ext cx="9392766" cy="3887789"/>
          </a:xfrm>
        </p:spPr>
      </p:pic>
      <p:sp>
        <p:nvSpPr>
          <p:cNvPr id="3" name="Slide Number Placeholder 2"/>
          <p:cNvSpPr>
            <a:spLocks noGrp="1"/>
          </p:cNvSpPr>
          <p:nvPr>
            <p:ph type="sldNum" sz="quarter" idx="12"/>
          </p:nvPr>
        </p:nvSpPr>
        <p:spPr/>
        <p:txBody>
          <a:bodyPr/>
          <a:lstStyle/>
          <a:p>
            <a:fld id="{5FC0FCD1-77F1-4401-856E-B515063C8EAA}" type="slidenum">
              <a:rPr lang="fa-IR" smtClean="0"/>
              <a:t>12</a:t>
            </a:fld>
            <a:endParaRPr lang="fa-IR"/>
          </a:p>
        </p:txBody>
      </p:sp>
    </p:spTree>
    <p:extLst>
      <p:ext uri="{BB962C8B-B14F-4D97-AF65-F5344CB8AC3E}">
        <p14:creationId xmlns:p14="http://schemas.microsoft.com/office/powerpoint/2010/main" val="36512378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fa-IR" sz="2000" dirty="0">
                <a:cs typeface="B Yekan" panose="00000400000000000000" pitchFamily="2" charset="-78"/>
              </a:rPr>
              <a:t>عصر شبکه</a:t>
            </a:r>
            <a:br>
              <a:rPr lang="fa-IR" sz="2000" dirty="0">
                <a:cs typeface="B Yekan" panose="00000400000000000000" pitchFamily="2" charset="-78"/>
              </a:rPr>
            </a:br>
            <a:r>
              <a:rPr lang="fa-IR" sz="2000" dirty="0">
                <a:solidFill>
                  <a:srgbClr val="FF8585"/>
                </a:solidFill>
                <a:cs typeface="B Yekan" panose="00000400000000000000" pitchFamily="2" charset="-78"/>
              </a:rPr>
              <a:t>همگرایی دیجیتالی</a:t>
            </a:r>
            <a:r>
              <a:rPr lang="en-US" sz="2000" dirty="0">
                <a:solidFill>
                  <a:srgbClr val="FF8585"/>
                </a:solidFill>
                <a:cs typeface="B Yekan" panose="00000400000000000000" pitchFamily="2" charset="-78"/>
              </a:rPr>
              <a:t> + </a:t>
            </a:r>
            <a:r>
              <a:rPr lang="fa-IR" sz="2000" dirty="0">
                <a:solidFill>
                  <a:srgbClr val="FF8585"/>
                </a:solidFill>
                <a:cs typeface="B Yekan" panose="00000400000000000000" pitchFamily="2" charset="-78"/>
              </a:rPr>
              <a:t>فراگیر شدن اینترنت</a:t>
            </a:r>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1782" t="1930" r="941" b="6181"/>
          <a:stretch/>
        </p:blipFill>
        <p:spPr>
          <a:xfrm>
            <a:off x="7809470" y="1984818"/>
            <a:ext cx="4022125" cy="379938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7" name="Picture 6"/>
          <p:cNvPicPr>
            <a:picLocks noChangeAspect="1"/>
          </p:cNvPicPr>
          <p:nvPr/>
        </p:nvPicPr>
        <p:blipFill>
          <a:blip r:embed="rId4">
            <a:clrChange>
              <a:clrFrom>
                <a:srgbClr val="FFFFFF"/>
              </a:clrFrom>
              <a:clrTo>
                <a:srgbClr val="FFFFFF">
                  <a:alpha val="0"/>
                </a:srgbClr>
              </a:clrTo>
            </a:clrChange>
          </a:blip>
          <a:stretch>
            <a:fillRect/>
          </a:stretch>
        </p:blipFill>
        <p:spPr>
          <a:xfrm>
            <a:off x="838200" y="1027906"/>
            <a:ext cx="6930766" cy="3898556"/>
          </a:xfrm>
          <a:prstGeom prst="rect">
            <a:avLst/>
          </a:prstGeom>
        </p:spPr>
      </p:pic>
      <p:sp>
        <p:nvSpPr>
          <p:cNvPr id="3" name="Rectangle 2"/>
          <p:cNvSpPr/>
          <p:nvPr/>
        </p:nvSpPr>
        <p:spPr>
          <a:xfrm>
            <a:off x="436815" y="4519136"/>
            <a:ext cx="6779374" cy="2031325"/>
          </a:xfrm>
          <a:prstGeom prst="rect">
            <a:avLst/>
          </a:prstGeom>
        </p:spPr>
        <p:txBody>
          <a:bodyPr wrap="square">
            <a:spAutoFit/>
          </a:bodyPr>
          <a:lstStyle/>
          <a:p>
            <a:pPr marL="285750" indent="-285750">
              <a:buFont typeface="Arial" panose="020B0604020202020204" pitchFamily="34" charset="0"/>
              <a:buChar char="•"/>
            </a:pPr>
            <a:r>
              <a:rPr lang="fa-IR" dirty="0">
                <a:cs typeface="B Yekan" panose="00000400000000000000" pitchFamily="2" charset="-78"/>
              </a:rPr>
              <a:t>روش هایی برای ارایه محصولات و خدمات جدید به مشتریان</a:t>
            </a:r>
          </a:p>
          <a:p>
            <a:pPr marL="285750" indent="-285750">
              <a:buFont typeface="Arial" panose="020B0604020202020204" pitchFamily="34" charset="0"/>
              <a:buChar char="•"/>
            </a:pPr>
            <a:r>
              <a:rPr lang="fa-IR" dirty="0">
                <a:cs typeface="B Yekan" panose="00000400000000000000" pitchFamily="2" charset="-78"/>
              </a:rPr>
              <a:t>ساختاری برای حمایت از شرکای تجاری زیاد، همکاری استراتژیک با فروشنده و خریدار و شبکه</a:t>
            </a:r>
            <a:r>
              <a:rPr lang="en-US" dirty="0">
                <a:cs typeface="B Yekan" panose="00000400000000000000" pitchFamily="2" charset="-78"/>
              </a:rPr>
              <a:t> </a:t>
            </a:r>
            <a:r>
              <a:rPr lang="fa-IR" dirty="0">
                <a:cs typeface="B Yekan" panose="00000400000000000000" pitchFamily="2" charset="-78"/>
              </a:rPr>
              <a:t> ای مقیاس پذیر با امکان اتصال کارآمد و بهینه هزاران کامپیوتر</a:t>
            </a:r>
          </a:p>
          <a:p>
            <a:pPr marL="285750" indent="-285750">
              <a:buFont typeface="Arial" panose="020B0604020202020204" pitchFamily="34" charset="0"/>
              <a:buChar char="•"/>
            </a:pPr>
            <a:r>
              <a:rPr lang="fa-IR" dirty="0">
                <a:cs typeface="B Yekan" panose="00000400000000000000" pitchFamily="2" charset="-78"/>
              </a:rPr>
              <a:t>استراتژی های پویا برای کسب و کار و ساختارهای جدید سازمانی </a:t>
            </a:r>
          </a:p>
          <a:p>
            <a:pPr marL="285750" indent="-285750">
              <a:buFont typeface="Arial" panose="020B0604020202020204" pitchFamily="34" charset="0"/>
              <a:buChar char="•"/>
            </a:pPr>
            <a:r>
              <a:rPr lang="fa-IR" dirty="0">
                <a:cs typeface="B Yekan" panose="00000400000000000000" pitchFamily="2" charset="-78"/>
              </a:rPr>
              <a:t>مزایا و خطرهای پروژه های فا شدیدتر از دو دوره قبلی</a:t>
            </a:r>
          </a:p>
          <a:p>
            <a:endParaRPr lang="en-US" dirty="0">
              <a:cs typeface="B Yekan" panose="00000400000000000000" pitchFamily="2" charset="-78"/>
            </a:endParaRPr>
          </a:p>
        </p:txBody>
      </p:sp>
      <p:sp>
        <p:nvSpPr>
          <p:cNvPr id="4" name="Slide Number Placeholder 3"/>
          <p:cNvSpPr>
            <a:spLocks noGrp="1"/>
          </p:cNvSpPr>
          <p:nvPr>
            <p:ph type="sldNum" sz="quarter" idx="12"/>
          </p:nvPr>
        </p:nvSpPr>
        <p:spPr/>
        <p:txBody>
          <a:bodyPr/>
          <a:lstStyle/>
          <a:p>
            <a:fld id="{5FC0FCD1-77F1-4401-856E-B515063C8EAA}" type="slidenum">
              <a:rPr lang="fa-IR" smtClean="0"/>
              <a:t>13</a:t>
            </a:fld>
            <a:endParaRPr lang="fa-IR"/>
          </a:p>
        </p:txBody>
      </p:sp>
    </p:spTree>
    <p:extLst>
      <p:ext uri="{BB962C8B-B14F-4D97-AF65-F5344CB8AC3E}">
        <p14:creationId xmlns:p14="http://schemas.microsoft.com/office/powerpoint/2010/main" val="13689543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l="12206" t="21254" r="9122" b="28927"/>
          <a:stretch/>
        </p:blipFill>
        <p:spPr>
          <a:xfrm>
            <a:off x="3517819" y="1700668"/>
            <a:ext cx="5923215" cy="2813090"/>
          </a:xfrm>
          <a:prstGeom prst="rect">
            <a:avLst/>
          </a:prstGeom>
        </p:spPr>
      </p:pic>
      <p:sp>
        <p:nvSpPr>
          <p:cNvPr id="2" name="Rectangle 1"/>
          <p:cNvSpPr/>
          <p:nvPr/>
        </p:nvSpPr>
        <p:spPr>
          <a:xfrm>
            <a:off x="4094414" y="5206392"/>
            <a:ext cx="4094415" cy="646331"/>
          </a:xfrm>
          <a:prstGeom prst="rect">
            <a:avLst/>
          </a:prstGeom>
        </p:spPr>
        <p:txBody>
          <a:bodyPr wrap="square">
            <a:spAutoFit/>
          </a:bodyPr>
          <a:lstStyle/>
          <a:p>
            <a:r>
              <a:rPr lang="fa-IR" dirty="0">
                <a:cs typeface="B Yekan" panose="00000400000000000000" pitchFamily="2" charset="-78"/>
              </a:rPr>
              <a:t>آغاز برون سپاری پروژه ها به دیگر کشورها</a:t>
            </a:r>
          </a:p>
          <a:p>
            <a:r>
              <a:rPr lang="fa-IR" dirty="0">
                <a:cs typeface="B Yekan" panose="00000400000000000000" pitchFamily="2" charset="-78"/>
              </a:rPr>
              <a:t> </a:t>
            </a:r>
            <a:endParaRPr lang="en-US" dirty="0">
              <a:cs typeface="B Yekan" panose="00000400000000000000" pitchFamily="2" charset="-78"/>
            </a:endParaRPr>
          </a:p>
        </p:txBody>
      </p:sp>
      <p:sp>
        <p:nvSpPr>
          <p:cNvPr id="3" name="Slide Number Placeholder 2"/>
          <p:cNvSpPr>
            <a:spLocks noGrp="1"/>
          </p:cNvSpPr>
          <p:nvPr>
            <p:ph type="sldNum" sz="quarter" idx="12"/>
          </p:nvPr>
        </p:nvSpPr>
        <p:spPr/>
        <p:txBody>
          <a:bodyPr/>
          <a:lstStyle/>
          <a:p>
            <a:fld id="{5FC0FCD1-77F1-4401-856E-B515063C8EAA}" type="slidenum">
              <a:rPr lang="fa-IR" smtClean="0"/>
              <a:t>14</a:t>
            </a:fld>
            <a:endParaRPr lang="fa-IR"/>
          </a:p>
        </p:txBody>
      </p:sp>
    </p:spTree>
    <p:extLst>
      <p:ext uri="{BB962C8B-B14F-4D97-AF65-F5344CB8AC3E}">
        <p14:creationId xmlns:p14="http://schemas.microsoft.com/office/powerpoint/2010/main" val="34756879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p:cNvSpPr/>
          <p:nvPr/>
        </p:nvSpPr>
        <p:spPr>
          <a:xfrm>
            <a:off x="2020330" y="1779373"/>
            <a:ext cx="1668162" cy="1538416"/>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3200" dirty="0">
                <a:latin typeface="Tahoma" panose="020B0604030504040204" pitchFamily="34" charset="0"/>
                <a:ea typeface="Tahoma" panose="020B0604030504040204" pitchFamily="34" charset="0"/>
                <a:cs typeface="Tahoma" panose="020B0604030504040204" pitchFamily="34" charset="0"/>
              </a:rPr>
              <a:t>CRM</a:t>
            </a:r>
          </a:p>
        </p:txBody>
      </p:sp>
      <p:sp>
        <p:nvSpPr>
          <p:cNvPr id="6" name="Oval 5"/>
          <p:cNvSpPr/>
          <p:nvPr/>
        </p:nvSpPr>
        <p:spPr>
          <a:xfrm>
            <a:off x="3515103" y="2446061"/>
            <a:ext cx="3266303" cy="3062094"/>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3200" dirty="0">
                <a:latin typeface="Tahoma" panose="020B0604030504040204" pitchFamily="34" charset="0"/>
                <a:ea typeface="Tahoma" panose="020B0604030504040204" pitchFamily="34" charset="0"/>
                <a:cs typeface="Tahoma" panose="020B0604030504040204" pitchFamily="34" charset="0"/>
              </a:rPr>
              <a:t>E-COMMERCE</a:t>
            </a:r>
          </a:p>
        </p:txBody>
      </p:sp>
      <p:sp>
        <p:nvSpPr>
          <p:cNvPr id="7" name="Oval 6"/>
          <p:cNvSpPr/>
          <p:nvPr/>
        </p:nvSpPr>
        <p:spPr>
          <a:xfrm>
            <a:off x="4509796" y="907645"/>
            <a:ext cx="1668162" cy="1538416"/>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3200" dirty="0">
                <a:latin typeface="Tahoma" panose="020B0604030504040204" pitchFamily="34" charset="0"/>
                <a:ea typeface="Tahoma" panose="020B0604030504040204" pitchFamily="34" charset="0"/>
                <a:cs typeface="Tahoma" panose="020B0604030504040204" pitchFamily="34" charset="0"/>
              </a:rPr>
              <a:t>ERP</a:t>
            </a:r>
          </a:p>
        </p:txBody>
      </p:sp>
      <p:sp>
        <p:nvSpPr>
          <p:cNvPr id="8" name="Oval 7"/>
          <p:cNvSpPr/>
          <p:nvPr/>
        </p:nvSpPr>
        <p:spPr>
          <a:xfrm>
            <a:off x="8954634" y="2906318"/>
            <a:ext cx="1668162" cy="1538416"/>
          </a:xfrm>
          <a:prstGeom prst="ellips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3200" dirty="0">
                <a:latin typeface="Tahoma" panose="020B0604030504040204" pitchFamily="34" charset="0"/>
                <a:ea typeface="Tahoma" panose="020B0604030504040204" pitchFamily="34" charset="0"/>
                <a:cs typeface="Tahoma" panose="020B0604030504040204" pitchFamily="34" charset="0"/>
              </a:rPr>
              <a:t>Optic fiber</a:t>
            </a:r>
          </a:p>
        </p:txBody>
      </p:sp>
      <p:sp>
        <p:nvSpPr>
          <p:cNvPr id="2" name="Rectangle 1"/>
          <p:cNvSpPr/>
          <p:nvPr/>
        </p:nvSpPr>
        <p:spPr>
          <a:xfrm>
            <a:off x="3880694" y="5853577"/>
            <a:ext cx="4594528" cy="369332"/>
          </a:xfrm>
          <a:prstGeom prst="rect">
            <a:avLst/>
          </a:prstGeom>
        </p:spPr>
        <p:txBody>
          <a:bodyPr wrap="none">
            <a:spAutoFit/>
          </a:bodyPr>
          <a:lstStyle/>
          <a:p>
            <a:r>
              <a:rPr lang="fa-IR" dirty="0">
                <a:cs typeface="B Yekan" panose="00000400000000000000" pitchFamily="2" charset="-78"/>
              </a:rPr>
              <a:t>افزایش تقاضا برای نیروهای حرفه ای فناوری اطلاعات</a:t>
            </a:r>
          </a:p>
        </p:txBody>
      </p:sp>
      <p:sp>
        <p:nvSpPr>
          <p:cNvPr id="3" name="Slide Number Placeholder 2"/>
          <p:cNvSpPr>
            <a:spLocks noGrp="1"/>
          </p:cNvSpPr>
          <p:nvPr>
            <p:ph type="sldNum" sz="quarter" idx="12"/>
          </p:nvPr>
        </p:nvSpPr>
        <p:spPr/>
        <p:txBody>
          <a:bodyPr/>
          <a:lstStyle/>
          <a:p>
            <a:fld id="{5FC0FCD1-77F1-4401-856E-B515063C8EAA}" type="slidenum">
              <a:rPr lang="fa-IR" smtClean="0"/>
              <a:t>15</a:t>
            </a:fld>
            <a:endParaRPr lang="fa-IR"/>
          </a:p>
        </p:txBody>
      </p:sp>
    </p:spTree>
    <p:extLst>
      <p:ext uri="{BB962C8B-B14F-4D97-AF65-F5344CB8AC3E}">
        <p14:creationId xmlns:p14="http://schemas.microsoft.com/office/powerpoint/2010/main" val="24201588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087513" y="1822622"/>
            <a:ext cx="4865051" cy="3237470"/>
          </a:xfrm>
          <a:prstGeom prst="rect">
            <a:avLst/>
          </a:prstGeom>
          <a:ln>
            <a:noFill/>
          </a:ln>
          <a:effectLst>
            <a:outerShdw blurRad="190500" algn="tl" rotWithShape="0">
              <a:srgbClr val="000000">
                <a:alpha val="70000"/>
              </a:srgbClr>
            </a:outerShdw>
          </a:effectLst>
        </p:spPr>
      </p:pic>
      <p:sp>
        <p:nvSpPr>
          <p:cNvPr id="2" name="Slide Number Placeholder 1"/>
          <p:cNvSpPr>
            <a:spLocks noGrp="1"/>
          </p:cNvSpPr>
          <p:nvPr>
            <p:ph type="sldNum" sz="quarter" idx="12"/>
          </p:nvPr>
        </p:nvSpPr>
        <p:spPr/>
        <p:txBody>
          <a:bodyPr/>
          <a:lstStyle/>
          <a:p>
            <a:fld id="{5FC0FCD1-77F1-4401-856E-B515063C8EAA}" type="slidenum">
              <a:rPr lang="fa-IR" smtClean="0"/>
              <a:t>16</a:t>
            </a:fld>
            <a:endParaRPr lang="fa-IR"/>
          </a:p>
        </p:txBody>
      </p:sp>
    </p:spTree>
    <p:extLst>
      <p:ext uri="{BB962C8B-B14F-4D97-AF65-F5344CB8AC3E}">
        <p14:creationId xmlns:p14="http://schemas.microsoft.com/office/powerpoint/2010/main" val="23003879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027301" y="151508"/>
            <a:ext cx="8137398" cy="6103048"/>
          </a:xfrm>
          <a:prstGeom prst="rect">
            <a:avLst/>
          </a:prstGeom>
          <a:solidFill>
            <a:srgbClr val="FFFFFF">
              <a:shade val="85000"/>
            </a:srgbClr>
          </a:solid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 name="Slide Number Placeholder 1"/>
          <p:cNvSpPr>
            <a:spLocks noGrp="1"/>
          </p:cNvSpPr>
          <p:nvPr>
            <p:ph type="sldNum" sz="quarter" idx="12"/>
          </p:nvPr>
        </p:nvSpPr>
        <p:spPr/>
        <p:txBody>
          <a:bodyPr/>
          <a:lstStyle/>
          <a:p>
            <a:fld id="{5FC0FCD1-77F1-4401-856E-B515063C8EAA}" type="slidenum">
              <a:rPr lang="fa-IR" smtClean="0"/>
              <a:t>17</a:t>
            </a:fld>
            <a:endParaRPr lang="fa-IR"/>
          </a:p>
        </p:txBody>
      </p:sp>
    </p:spTree>
    <p:extLst>
      <p:ext uri="{BB962C8B-B14F-4D97-AF65-F5344CB8AC3E}">
        <p14:creationId xmlns:p14="http://schemas.microsoft.com/office/powerpoint/2010/main" val="3569052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sz="2400" b="1" dirty="0"/>
              <a:t>Globalization Era</a:t>
            </a:r>
            <a:endParaRPr lang="fa-IR" sz="2400" b="1"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37435" y="1308655"/>
            <a:ext cx="8407994" cy="3480179"/>
          </a:xfrm>
        </p:spPr>
      </p:pic>
      <p:sp>
        <p:nvSpPr>
          <p:cNvPr id="3" name="Slide Number Placeholder 2"/>
          <p:cNvSpPr>
            <a:spLocks noGrp="1"/>
          </p:cNvSpPr>
          <p:nvPr>
            <p:ph type="sldNum" sz="quarter" idx="12"/>
          </p:nvPr>
        </p:nvSpPr>
        <p:spPr/>
        <p:txBody>
          <a:bodyPr/>
          <a:lstStyle/>
          <a:p>
            <a:fld id="{5FC0FCD1-77F1-4401-856E-B515063C8EAA}" type="slidenum">
              <a:rPr lang="fa-IR" smtClean="0"/>
              <a:t>18</a:t>
            </a:fld>
            <a:endParaRPr lang="fa-IR"/>
          </a:p>
        </p:txBody>
      </p:sp>
    </p:spTree>
    <p:extLst>
      <p:ext uri="{BB962C8B-B14F-4D97-AF65-F5344CB8AC3E}">
        <p14:creationId xmlns:p14="http://schemas.microsoft.com/office/powerpoint/2010/main" val="33512413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fa-IR" sz="2400" dirty="0">
                <a:cs typeface="B Yekan" panose="00000400000000000000" pitchFamily="2" charset="-78"/>
              </a:rPr>
              <a:t>تاثیر این تغییرات بر مپفا</a:t>
            </a:r>
            <a:endParaRPr lang="fa-IR" sz="2400" dirty="0"/>
          </a:p>
        </p:txBody>
      </p:sp>
      <p:sp>
        <p:nvSpPr>
          <p:cNvPr id="3" name="Content Placeholder 2"/>
          <p:cNvSpPr>
            <a:spLocks noGrp="1"/>
          </p:cNvSpPr>
          <p:nvPr>
            <p:ph idx="1"/>
          </p:nvPr>
        </p:nvSpPr>
        <p:spPr>
          <a:xfrm>
            <a:off x="1540475" y="5480222"/>
            <a:ext cx="9813325" cy="1309816"/>
          </a:xfrm>
        </p:spPr>
        <p:txBody>
          <a:bodyPr>
            <a:normAutofit fontScale="92500" lnSpcReduction="20000"/>
          </a:bodyPr>
          <a:lstStyle/>
          <a:p>
            <a:pPr marL="0" indent="0" algn="ctr">
              <a:buNone/>
            </a:pPr>
            <a:r>
              <a:rPr lang="fa-IR" sz="2000" dirty="0">
                <a:solidFill>
                  <a:srgbClr val="002060"/>
                </a:solidFill>
                <a:cs typeface="B Yekan" panose="00000400000000000000" pitchFamily="2" charset="-78"/>
              </a:rPr>
              <a:t>محیطی پویا</a:t>
            </a:r>
          </a:p>
          <a:p>
            <a:pPr marL="0" indent="0" algn="ctr">
              <a:buNone/>
            </a:pPr>
            <a:r>
              <a:rPr lang="fa-IR" sz="2000" dirty="0">
                <a:solidFill>
                  <a:srgbClr val="002060"/>
                </a:solidFill>
                <a:cs typeface="B Yekan" panose="00000400000000000000" pitchFamily="2" charset="-78"/>
              </a:rPr>
              <a:t>تنوع جغرافیایی</a:t>
            </a:r>
          </a:p>
          <a:p>
            <a:pPr marL="0" indent="0" algn="ctr">
              <a:buNone/>
            </a:pPr>
            <a:r>
              <a:rPr lang="fa-IR" sz="2000" dirty="0">
                <a:solidFill>
                  <a:srgbClr val="002060"/>
                </a:solidFill>
                <a:cs typeface="B Yekan" panose="00000400000000000000" pitchFamily="2" charset="-78"/>
              </a:rPr>
              <a:t>تنوع فرهنگی</a:t>
            </a:r>
          </a:p>
          <a:p>
            <a:pPr marL="0" indent="0" algn="ctr">
              <a:buNone/>
            </a:pPr>
            <a:r>
              <a:rPr lang="fa-IR" sz="2000" dirty="0">
                <a:solidFill>
                  <a:srgbClr val="002060"/>
                </a:solidFill>
                <a:cs typeface="B Yekan" panose="00000400000000000000" pitchFamily="2" charset="-78"/>
              </a:rPr>
              <a:t>شدت ریسک ها و برتری ها</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01984" y="1414746"/>
            <a:ext cx="6659880" cy="3756660"/>
          </a:xfrm>
          <a:prstGeom prst="rect">
            <a:avLst/>
          </a:prstGeom>
        </p:spPr>
      </p:pic>
      <p:sp>
        <p:nvSpPr>
          <p:cNvPr id="4" name="Slide Number Placeholder 3"/>
          <p:cNvSpPr>
            <a:spLocks noGrp="1"/>
          </p:cNvSpPr>
          <p:nvPr>
            <p:ph type="sldNum" sz="quarter" idx="12"/>
          </p:nvPr>
        </p:nvSpPr>
        <p:spPr/>
        <p:txBody>
          <a:bodyPr/>
          <a:lstStyle/>
          <a:p>
            <a:fld id="{5FC0FCD1-77F1-4401-856E-B515063C8EAA}" type="slidenum">
              <a:rPr lang="fa-IR" smtClean="0"/>
              <a:t>19</a:t>
            </a:fld>
            <a:endParaRPr lang="fa-IR"/>
          </a:p>
        </p:txBody>
      </p:sp>
    </p:spTree>
    <p:extLst>
      <p:ext uri="{BB962C8B-B14F-4D97-AF65-F5344CB8AC3E}">
        <p14:creationId xmlns:p14="http://schemas.microsoft.com/office/powerpoint/2010/main" val="31581555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3" cstate="print">
            <a:extLst>
              <a:ext uri="{28A0092B-C50C-407E-A947-70E740481C1C}">
                <a14:useLocalDpi xmlns:a14="http://schemas.microsoft.com/office/drawing/2010/main" val="0"/>
              </a:ext>
            </a:extLst>
          </a:blip>
          <a:srcRect b="11024"/>
          <a:stretch/>
        </p:blipFill>
        <p:spPr>
          <a:xfrm>
            <a:off x="2615605" y="786338"/>
            <a:ext cx="6627406" cy="4322818"/>
          </a:xfrm>
        </p:spPr>
      </p:pic>
      <p:sp>
        <p:nvSpPr>
          <p:cNvPr id="2" name="Rectangle 1"/>
          <p:cNvSpPr/>
          <p:nvPr/>
        </p:nvSpPr>
        <p:spPr>
          <a:xfrm>
            <a:off x="2721428" y="5325907"/>
            <a:ext cx="7373257" cy="1015663"/>
          </a:xfrm>
          <a:prstGeom prst="rect">
            <a:avLst/>
          </a:prstGeom>
        </p:spPr>
        <p:txBody>
          <a:bodyPr wrap="square">
            <a:spAutoFit/>
          </a:bodyPr>
          <a:lstStyle/>
          <a:p>
            <a:pPr algn="ctr"/>
            <a:r>
              <a:rPr lang="fa-IR" sz="2000" dirty="0">
                <a:cs typeface="B Yekan" panose="00000400000000000000" pitchFamily="2" charset="-78"/>
              </a:rPr>
              <a:t>پروژه های فا سرمایه گذاری های سازمانی هستند. معمولا سازمان زمان، هزینه و منابع زیادی را برای یک پروژه فا اختصاص میدهد</a:t>
            </a:r>
            <a:r>
              <a:rPr lang="en-US" sz="2000" dirty="0">
                <a:cs typeface="B Yekan" panose="00000400000000000000" pitchFamily="2" charset="-78"/>
              </a:rPr>
              <a:t> </a:t>
            </a:r>
            <a:r>
              <a:rPr lang="fa-IR" sz="2000" dirty="0">
                <a:cs typeface="B Yekan" panose="00000400000000000000" pitchFamily="2" charset="-78"/>
              </a:rPr>
              <a:t>و در ازای آن انتظار دریافت ارزش برای سازمان دارد.</a:t>
            </a:r>
            <a:endParaRPr lang="en-US" sz="2000" dirty="0">
              <a:cs typeface="B Yekan" panose="00000400000000000000" pitchFamily="2" charset="-78"/>
            </a:endParaRPr>
          </a:p>
        </p:txBody>
      </p:sp>
      <p:sp>
        <p:nvSpPr>
          <p:cNvPr id="3" name="Slide Number Placeholder 2"/>
          <p:cNvSpPr>
            <a:spLocks noGrp="1"/>
          </p:cNvSpPr>
          <p:nvPr>
            <p:ph type="sldNum" sz="quarter" idx="12"/>
          </p:nvPr>
        </p:nvSpPr>
        <p:spPr/>
        <p:txBody>
          <a:bodyPr/>
          <a:lstStyle/>
          <a:p>
            <a:fld id="{5FC0FCD1-77F1-4401-856E-B515063C8EAA}" type="slidenum">
              <a:rPr lang="fa-IR" smtClean="0"/>
              <a:t>2</a:t>
            </a:fld>
            <a:endParaRPr lang="fa-IR"/>
          </a:p>
        </p:txBody>
      </p:sp>
    </p:spTree>
    <p:extLst>
      <p:ext uri="{BB962C8B-B14F-4D97-AF65-F5344CB8AC3E}">
        <p14:creationId xmlns:p14="http://schemas.microsoft.com/office/powerpoint/2010/main" val="37444755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FD5E8D-1193-4E7B-95EC-DFA27A430F74}"/>
              </a:ext>
            </a:extLst>
          </p:cNvPr>
          <p:cNvSpPr>
            <a:spLocks noGrp="1"/>
          </p:cNvSpPr>
          <p:nvPr>
            <p:ph type="title"/>
          </p:nvPr>
        </p:nvSpPr>
        <p:spPr/>
        <p:txBody>
          <a:bodyPr/>
          <a:lstStyle/>
          <a:p>
            <a:pPr algn="ctr"/>
            <a:r>
              <a:rPr lang="fa-IR" sz="2400" dirty="0">
                <a:cs typeface="B Yekan" panose="00000400000000000000" pitchFamily="2" charset="-78"/>
              </a:rPr>
              <a:t>سرمایه گذاری بر روی کدام پروژه؟</a:t>
            </a:r>
            <a:endParaRPr lang="en-US" sz="2400" dirty="0">
              <a:cs typeface="B Yekan" panose="00000400000000000000" pitchFamily="2" charset="-78"/>
            </a:endParaRPr>
          </a:p>
        </p:txBody>
      </p:sp>
      <p:sp>
        <p:nvSpPr>
          <p:cNvPr id="4" name="Slide Number Placeholder 3">
            <a:extLst>
              <a:ext uri="{FF2B5EF4-FFF2-40B4-BE49-F238E27FC236}">
                <a16:creationId xmlns:a16="http://schemas.microsoft.com/office/drawing/2014/main" id="{AA564E1A-AF1C-4F13-88C0-C16807C97ED1}"/>
              </a:ext>
            </a:extLst>
          </p:cNvPr>
          <p:cNvSpPr>
            <a:spLocks noGrp="1"/>
          </p:cNvSpPr>
          <p:nvPr>
            <p:ph type="sldNum" sz="quarter" idx="12"/>
          </p:nvPr>
        </p:nvSpPr>
        <p:spPr/>
        <p:txBody>
          <a:bodyPr/>
          <a:lstStyle/>
          <a:p>
            <a:fld id="{5FC0FCD1-77F1-4401-856E-B515063C8EAA}" type="slidenum">
              <a:rPr lang="fa-IR" smtClean="0"/>
              <a:pPr/>
              <a:t>20</a:t>
            </a:fld>
            <a:endParaRPr lang="fa-IR"/>
          </a:p>
        </p:txBody>
      </p:sp>
      <p:pic>
        <p:nvPicPr>
          <p:cNvPr id="1026" name="Picture 2" descr="Selection Icon Vector Art, Icons, and ...">
            <a:extLst>
              <a:ext uri="{FF2B5EF4-FFF2-40B4-BE49-F238E27FC236}">
                <a16:creationId xmlns:a16="http://schemas.microsoft.com/office/drawing/2014/main" id="{4601F782-0583-40CF-AC44-E79DAC0AC618}"/>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942883" y="2025249"/>
            <a:ext cx="4306234" cy="35565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63369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0" y="-828407"/>
            <a:ext cx="12192000" cy="7531947"/>
          </a:xfrm>
          <a:prstGeom prst="rect">
            <a:avLst/>
          </a:prstGeom>
        </p:spPr>
      </p:pic>
      <p:sp>
        <p:nvSpPr>
          <p:cNvPr id="2" name="Title 1"/>
          <p:cNvSpPr>
            <a:spLocks noGrp="1"/>
          </p:cNvSpPr>
          <p:nvPr>
            <p:ph type="title"/>
          </p:nvPr>
        </p:nvSpPr>
        <p:spPr>
          <a:xfrm>
            <a:off x="838199" y="-86942"/>
            <a:ext cx="10515600" cy="1325563"/>
          </a:xfrm>
        </p:spPr>
        <p:txBody>
          <a:bodyPr/>
          <a:lstStyle/>
          <a:p>
            <a:r>
              <a:rPr lang="fa-IR" sz="2400" dirty="0">
                <a:solidFill>
                  <a:schemeClr val="bg1"/>
                </a:solidFill>
                <a:cs typeface="B Yekan" panose="00000400000000000000" pitchFamily="2" charset="-78"/>
              </a:rPr>
              <a:t>هدف ما در این درس:</a:t>
            </a:r>
            <a:endParaRPr lang="fa-IR" dirty="0">
              <a:solidFill>
                <a:schemeClr val="bg1"/>
              </a:solidFill>
            </a:endParaRPr>
          </a:p>
        </p:txBody>
      </p:sp>
      <p:sp>
        <p:nvSpPr>
          <p:cNvPr id="3" name="Content Placeholder 2"/>
          <p:cNvSpPr>
            <a:spLocks noGrp="1"/>
          </p:cNvSpPr>
          <p:nvPr>
            <p:ph idx="1"/>
          </p:nvPr>
        </p:nvSpPr>
        <p:spPr>
          <a:xfrm>
            <a:off x="838199" y="5757427"/>
            <a:ext cx="3844637" cy="1100573"/>
          </a:xfrm>
        </p:spPr>
        <p:txBody>
          <a:bodyPr>
            <a:normAutofit/>
          </a:bodyPr>
          <a:lstStyle/>
          <a:p>
            <a:pPr algn="just"/>
            <a:r>
              <a:rPr lang="fa-IR" sz="1400" dirty="0">
                <a:solidFill>
                  <a:schemeClr val="bg1"/>
                </a:solidFill>
                <a:cs typeface="B Yekan" panose="00000400000000000000" pitchFamily="2" charset="-78"/>
              </a:rPr>
              <a:t>کمک به طرح ریزی و مدیریت پروژه های فا با استفاده از متد، ابزار، تکنیک و فرآیند برای طرح ریزی و مدیریت پروژه های فا  از ابتدا تا انتها</a:t>
            </a:r>
            <a:endParaRPr lang="fa-IR" sz="1800" dirty="0">
              <a:solidFill>
                <a:schemeClr val="bg1"/>
              </a:solidFill>
            </a:endParaRPr>
          </a:p>
        </p:txBody>
      </p:sp>
      <p:sp>
        <p:nvSpPr>
          <p:cNvPr id="4" name="Slide Number Placeholder 3"/>
          <p:cNvSpPr>
            <a:spLocks noGrp="1"/>
          </p:cNvSpPr>
          <p:nvPr>
            <p:ph type="sldNum" sz="quarter" idx="12"/>
          </p:nvPr>
        </p:nvSpPr>
        <p:spPr/>
        <p:txBody>
          <a:bodyPr/>
          <a:lstStyle/>
          <a:p>
            <a:fld id="{5FC0FCD1-77F1-4401-856E-B515063C8EAA}" type="slidenum">
              <a:rPr lang="fa-IR" smtClean="0"/>
              <a:t>21</a:t>
            </a:fld>
            <a:endParaRPr lang="fa-IR"/>
          </a:p>
        </p:txBody>
      </p:sp>
    </p:spTree>
    <p:extLst>
      <p:ext uri="{BB962C8B-B14F-4D97-AF65-F5344CB8AC3E}">
        <p14:creationId xmlns:p14="http://schemas.microsoft.com/office/powerpoint/2010/main" val="10860552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fa-IR" sz="2800" dirty="0">
                <a:cs typeface="B Yekan" panose="00000400000000000000" pitchFamily="2" charset="-78"/>
              </a:rPr>
              <a:t>وضعیت پروژه های فا</a:t>
            </a:r>
          </a:p>
        </p:txBody>
      </p:sp>
      <p:graphicFrame>
        <p:nvGraphicFramePr>
          <p:cNvPr id="8" name="Content Placeholder 7"/>
          <p:cNvGraphicFramePr>
            <a:graphicFrameLocks noGrp="1"/>
          </p:cNvGraphicFramePr>
          <p:nvPr>
            <p:ph idx="1"/>
            <p:extLst>
              <p:ext uri="{D42A27DB-BD31-4B8C-83A1-F6EECF244321}">
                <p14:modId xmlns:p14="http://schemas.microsoft.com/office/powerpoint/2010/main" val="401214254"/>
              </p:ext>
            </p:extLst>
          </p:nvPr>
        </p:nvGraphicFramePr>
        <p:xfrm>
          <a:off x="838200" y="1825625"/>
          <a:ext cx="10515600" cy="4351338"/>
        </p:xfrm>
        <a:graphic>
          <a:graphicData uri="http://schemas.openxmlformats.org/drawingml/2006/chart">
            <c:chart xmlns:c="http://schemas.openxmlformats.org/drawingml/2006/chart" xmlns:r="http://schemas.openxmlformats.org/officeDocument/2006/relationships" r:id="rId2"/>
          </a:graphicData>
        </a:graphic>
      </p:graphicFrame>
      <p:sp>
        <p:nvSpPr>
          <p:cNvPr id="3" name="Slide Number Placeholder 2"/>
          <p:cNvSpPr>
            <a:spLocks noGrp="1"/>
          </p:cNvSpPr>
          <p:nvPr>
            <p:ph type="sldNum" sz="quarter" idx="12"/>
          </p:nvPr>
        </p:nvSpPr>
        <p:spPr/>
        <p:txBody>
          <a:bodyPr/>
          <a:lstStyle/>
          <a:p>
            <a:fld id="{5FC0FCD1-77F1-4401-856E-B515063C8EAA}" type="slidenum">
              <a:rPr lang="fa-IR" smtClean="0"/>
              <a:t>22</a:t>
            </a:fld>
            <a:endParaRPr lang="fa-IR"/>
          </a:p>
        </p:txBody>
      </p:sp>
    </p:spTree>
    <p:extLst>
      <p:ext uri="{BB962C8B-B14F-4D97-AF65-F5344CB8AC3E}">
        <p14:creationId xmlns:p14="http://schemas.microsoft.com/office/powerpoint/2010/main" val="7601696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83805" y="918424"/>
            <a:ext cx="10515600" cy="1325563"/>
          </a:xfrm>
        </p:spPr>
        <p:txBody>
          <a:bodyPr>
            <a:normAutofit/>
          </a:bodyPr>
          <a:lstStyle/>
          <a:p>
            <a:pPr algn="ctr"/>
            <a:r>
              <a:rPr lang="fa-IR" sz="2000" dirty="0">
                <a:cs typeface="B Yekan" panose="00000400000000000000" pitchFamily="2" charset="-78"/>
              </a:rPr>
              <a:t>برای یک شرکت با اندازه </a:t>
            </a:r>
            <a:r>
              <a:rPr lang="fa-IR" sz="2000" b="1" dirty="0">
                <a:cs typeface="B Yekan" panose="00000400000000000000" pitchFamily="2" charset="-78"/>
              </a:rPr>
              <a:t>متوسط</a:t>
            </a:r>
          </a:p>
        </p:txBody>
      </p:sp>
      <p:pic>
        <p:nvPicPr>
          <p:cNvPr id="4" name="Content Placeholder 3"/>
          <p:cNvPicPr>
            <a:picLocks noGrp="1" noChangeAspect="1"/>
          </p:cNvPicPr>
          <p:nvPr>
            <p:ph idx="1"/>
          </p:nvPr>
        </p:nvPicPr>
        <p:blipFill rotWithShape="1">
          <a:blip r:embed="rId2"/>
          <a:srcRect t="36370" b="29243"/>
          <a:stretch/>
        </p:blipFill>
        <p:spPr>
          <a:xfrm>
            <a:off x="1174728" y="2359478"/>
            <a:ext cx="9842543" cy="2538412"/>
          </a:xfrm>
          <a:prstGeom prst="rect">
            <a:avLst/>
          </a:prstGeom>
        </p:spPr>
      </p:pic>
      <p:sp>
        <p:nvSpPr>
          <p:cNvPr id="3" name="Slide Number Placeholder 2"/>
          <p:cNvSpPr>
            <a:spLocks noGrp="1"/>
          </p:cNvSpPr>
          <p:nvPr>
            <p:ph type="sldNum" sz="quarter" idx="12"/>
          </p:nvPr>
        </p:nvSpPr>
        <p:spPr/>
        <p:txBody>
          <a:bodyPr/>
          <a:lstStyle/>
          <a:p>
            <a:fld id="{5FC0FCD1-77F1-4401-856E-B515063C8EAA}" type="slidenum">
              <a:rPr lang="fa-IR" smtClean="0"/>
              <a:t>23</a:t>
            </a:fld>
            <a:endParaRPr lang="fa-IR"/>
          </a:p>
        </p:txBody>
      </p:sp>
    </p:spTree>
    <p:extLst>
      <p:ext uri="{BB962C8B-B14F-4D97-AF65-F5344CB8AC3E}">
        <p14:creationId xmlns:p14="http://schemas.microsoft.com/office/powerpoint/2010/main" val="27317949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stretch>
            <a:fillRect/>
          </a:stretch>
        </p:blipFill>
        <p:spPr>
          <a:xfrm>
            <a:off x="2354029" y="303062"/>
            <a:ext cx="8606413" cy="6454810"/>
          </a:xfrm>
          <a:prstGeom prst="rect">
            <a:avLst/>
          </a:prstGeom>
        </p:spPr>
      </p:pic>
      <p:sp>
        <p:nvSpPr>
          <p:cNvPr id="2" name="Slide Number Placeholder 1"/>
          <p:cNvSpPr>
            <a:spLocks noGrp="1"/>
          </p:cNvSpPr>
          <p:nvPr>
            <p:ph type="sldNum" sz="quarter" idx="12"/>
          </p:nvPr>
        </p:nvSpPr>
        <p:spPr/>
        <p:txBody>
          <a:bodyPr/>
          <a:lstStyle/>
          <a:p>
            <a:fld id="{5FC0FCD1-77F1-4401-856E-B515063C8EAA}" type="slidenum">
              <a:rPr lang="fa-IR" smtClean="0"/>
              <a:t>24</a:t>
            </a:fld>
            <a:endParaRPr lang="fa-IR"/>
          </a:p>
        </p:txBody>
      </p:sp>
    </p:spTree>
    <p:extLst>
      <p:ext uri="{BB962C8B-B14F-4D97-AF65-F5344CB8AC3E}">
        <p14:creationId xmlns:p14="http://schemas.microsoft.com/office/powerpoint/2010/main" val="20351517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03596A-1AEB-4B73-AAEC-0A3B6C2A557E}"/>
              </a:ext>
            </a:extLst>
          </p:cNvPr>
          <p:cNvSpPr>
            <a:spLocks noGrp="1"/>
          </p:cNvSpPr>
          <p:nvPr>
            <p:ph type="title"/>
          </p:nvPr>
        </p:nvSpPr>
        <p:spPr/>
        <p:txBody>
          <a:bodyPr/>
          <a:lstStyle/>
          <a:p>
            <a:pPr algn="ctr"/>
            <a:r>
              <a:rPr lang="en-US" b="1" dirty="0"/>
              <a:t>Success Factors</a:t>
            </a:r>
          </a:p>
        </p:txBody>
      </p:sp>
      <p:graphicFrame>
        <p:nvGraphicFramePr>
          <p:cNvPr id="5" name="Content Placeholder 4">
            <a:extLst>
              <a:ext uri="{FF2B5EF4-FFF2-40B4-BE49-F238E27FC236}">
                <a16:creationId xmlns:a16="http://schemas.microsoft.com/office/drawing/2014/main" id="{61EC5D33-869E-4D12-B6A1-C83BB306B785}"/>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Slide Number Placeholder 3">
            <a:extLst>
              <a:ext uri="{FF2B5EF4-FFF2-40B4-BE49-F238E27FC236}">
                <a16:creationId xmlns:a16="http://schemas.microsoft.com/office/drawing/2014/main" id="{BC26B167-C713-4C4E-9A30-BB8DBA557A95}"/>
              </a:ext>
            </a:extLst>
          </p:cNvPr>
          <p:cNvSpPr>
            <a:spLocks noGrp="1"/>
          </p:cNvSpPr>
          <p:nvPr>
            <p:ph type="sldNum" sz="quarter" idx="12"/>
          </p:nvPr>
        </p:nvSpPr>
        <p:spPr/>
        <p:txBody>
          <a:bodyPr/>
          <a:lstStyle/>
          <a:p>
            <a:fld id="{5FC0FCD1-77F1-4401-856E-B515063C8EAA}" type="slidenum">
              <a:rPr lang="fa-IR" smtClean="0"/>
              <a:pPr/>
              <a:t>25</a:t>
            </a:fld>
            <a:endParaRPr lang="fa-IR" dirty="0"/>
          </a:p>
        </p:txBody>
      </p:sp>
    </p:spTree>
    <p:extLst>
      <p:ext uri="{BB962C8B-B14F-4D97-AF65-F5344CB8AC3E}">
        <p14:creationId xmlns:p14="http://schemas.microsoft.com/office/powerpoint/2010/main" val="23846346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2"/>
          <a:srcRect t="11301" r="2722" b="10068"/>
          <a:stretch/>
        </p:blipFill>
        <p:spPr>
          <a:xfrm>
            <a:off x="2174634" y="763325"/>
            <a:ext cx="8678896" cy="5311472"/>
          </a:xfrm>
          <a:prstGeom prst="rect">
            <a:avLst/>
          </a:prstGeom>
          <a:ln w="19050">
            <a:solidFill>
              <a:schemeClr val="tx1"/>
            </a:solidFill>
          </a:ln>
        </p:spPr>
      </p:pic>
      <p:sp>
        <p:nvSpPr>
          <p:cNvPr id="2" name="Slide Number Placeholder 1"/>
          <p:cNvSpPr>
            <a:spLocks noGrp="1"/>
          </p:cNvSpPr>
          <p:nvPr>
            <p:ph type="sldNum" sz="quarter" idx="12"/>
          </p:nvPr>
        </p:nvSpPr>
        <p:spPr/>
        <p:txBody>
          <a:bodyPr/>
          <a:lstStyle/>
          <a:p>
            <a:fld id="{5FC0FCD1-77F1-4401-856E-B515063C8EAA}" type="slidenum">
              <a:rPr lang="fa-IR" smtClean="0"/>
              <a:t>26</a:t>
            </a:fld>
            <a:endParaRPr lang="fa-IR"/>
          </a:p>
        </p:txBody>
      </p:sp>
    </p:spTree>
    <p:extLst>
      <p:ext uri="{BB962C8B-B14F-4D97-AF65-F5344CB8AC3E}">
        <p14:creationId xmlns:p14="http://schemas.microsoft.com/office/powerpoint/2010/main" val="33070234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3"/>
          <a:srcRect l="-183" t="10992" r="759" b="15117"/>
          <a:stretch/>
        </p:blipFill>
        <p:spPr>
          <a:xfrm>
            <a:off x="2167393" y="699715"/>
            <a:ext cx="8630478" cy="4810539"/>
          </a:xfrm>
          <a:prstGeom prst="rect">
            <a:avLst/>
          </a:prstGeom>
          <a:ln w="12700">
            <a:solidFill>
              <a:schemeClr val="tx1"/>
            </a:solidFill>
          </a:ln>
        </p:spPr>
      </p:pic>
      <p:sp>
        <p:nvSpPr>
          <p:cNvPr id="2" name="Slide Number Placeholder 1"/>
          <p:cNvSpPr>
            <a:spLocks noGrp="1"/>
          </p:cNvSpPr>
          <p:nvPr>
            <p:ph type="sldNum" sz="quarter" idx="12"/>
          </p:nvPr>
        </p:nvSpPr>
        <p:spPr/>
        <p:txBody>
          <a:bodyPr/>
          <a:lstStyle/>
          <a:p>
            <a:fld id="{5FC0FCD1-77F1-4401-856E-B515063C8EAA}" type="slidenum">
              <a:rPr lang="fa-IR" smtClean="0"/>
              <a:t>27</a:t>
            </a:fld>
            <a:endParaRPr lang="fa-IR"/>
          </a:p>
        </p:txBody>
      </p:sp>
    </p:spTree>
    <p:extLst>
      <p:ext uri="{BB962C8B-B14F-4D97-AF65-F5344CB8AC3E}">
        <p14:creationId xmlns:p14="http://schemas.microsoft.com/office/powerpoint/2010/main" val="11280567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3" cstate="print">
            <a:extLst>
              <a:ext uri="{28A0092B-C50C-407E-A947-70E740481C1C}">
                <a14:useLocalDpi xmlns:a14="http://schemas.microsoft.com/office/drawing/2010/main" val="0"/>
              </a:ext>
            </a:extLst>
          </a:blip>
          <a:srcRect l="4471" t="4504" r="933" b="6775"/>
          <a:stretch/>
        </p:blipFill>
        <p:spPr>
          <a:xfrm>
            <a:off x="2520563" y="237022"/>
            <a:ext cx="8332968" cy="5861628"/>
          </a:xfrm>
          <a:prstGeom prst="rect">
            <a:avLst/>
          </a:prstGeom>
          <a:ln w="28575">
            <a:solidFill>
              <a:schemeClr val="tx1"/>
            </a:solidFill>
          </a:ln>
        </p:spPr>
      </p:pic>
      <p:sp>
        <p:nvSpPr>
          <p:cNvPr id="2" name="Slide Number Placeholder 1"/>
          <p:cNvSpPr>
            <a:spLocks noGrp="1"/>
          </p:cNvSpPr>
          <p:nvPr>
            <p:ph type="sldNum" sz="quarter" idx="12"/>
          </p:nvPr>
        </p:nvSpPr>
        <p:spPr/>
        <p:txBody>
          <a:bodyPr/>
          <a:lstStyle/>
          <a:p>
            <a:fld id="{5FC0FCD1-77F1-4401-856E-B515063C8EAA}" type="slidenum">
              <a:rPr lang="fa-IR" smtClean="0"/>
              <a:t>28</a:t>
            </a:fld>
            <a:endParaRPr lang="fa-IR"/>
          </a:p>
        </p:txBody>
      </p:sp>
      <p:sp>
        <p:nvSpPr>
          <p:cNvPr id="3" name="Rounded Rectangle 2"/>
          <p:cNvSpPr/>
          <p:nvPr/>
        </p:nvSpPr>
        <p:spPr>
          <a:xfrm>
            <a:off x="3237031" y="6212355"/>
            <a:ext cx="6999611" cy="408623"/>
          </a:xfrm>
          <a:prstGeom prst="roundRect">
            <a:avLst/>
          </a:prstGeom>
          <a:solidFill>
            <a:schemeClr val="accent4"/>
          </a:solidFill>
        </p:spPr>
        <p:txBody>
          <a:bodyPr wrap="square">
            <a:spAutoFit/>
          </a:bodyPr>
          <a:lstStyle/>
          <a:p>
            <a:r>
              <a:rPr lang="fa-IR" dirty="0">
                <a:cs typeface="B Yekan" panose="00000400000000000000" pitchFamily="2" charset="-78"/>
              </a:rPr>
              <a:t>خبر خوب این که در اغلب موارد شکست پروژه فا منجر به عدم حمایت نشده است </a:t>
            </a:r>
            <a:endParaRPr lang="en-US" dirty="0">
              <a:cs typeface="B Yekan" panose="00000400000000000000" pitchFamily="2" charset="-78"/>
            </a:endParaRPr>
          </a:p>
        </p:txBody>
      </p:sp>
    </p:spTree>
    <p:extLst>
      <p:ext uri="{BB962C8B-B14F-4D97-AF65-F5344CB8AC3E}">
        <p14:creationId xmlns:p14="http://schemas.microsoft.com/office/powerpoint/2010/main" val="30273957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76199CF-1C10-408A-91EA-2B941ED44B50}"/>
              </a:ext>
            </a:extLst>
          </p:cNvPr>
          <p:cNvSpPr>
            <a:spLocks noGrp="1"/>
          </p:cNvSpPr>
          <p:nvPr>
            <p:ph type="sldNum" sz="quarter" idx="12"/>
          </p:nvPr>
        </p:nvSpPr>
        <p:spPr/>
        <p:txBody>
          <a:bodyPr/>
          <a:lstStyle/>
          <a:p>
            <a:fld id="{5FC0FCD1-77F1-4401-856E-B515063C8EAA}" type="slidenum">
              <a:rPr lang="fa-IR" smtClean="0"/>
              <a:pPr/>
              <a:t>29</a:t>
            </a:fld>
            <a:endParaRPr lang="fa-IR"/>
          </a:p>
        </p:txBody>
      </p:sp>
      <p:pic>
        <p:nvPicPr>
          <p:cNvPr id="5" name="Picture 8" descr="Idea' Vectors &amp; Illustrations for Free ...">
            <a:extLst>
              <a:ext uri="{FF2B5EF4-FFF2-40B4-BE49-F238E27FC236}">
                <a16:creationId xmlns:a16="http://schemas.microsoft.com/office/drawing/2014/main" id="{E169F9DC-E9F4-4D56-9C51-467EAEA4CF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55894" y="-1"/>
            <a:ext cx="2143125" cy="2143125"/>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6261B3A9-FAA3-4C1C-846E-D82D794FFA66}"/>
              </a:ext>
            </a:extLst>
          </p:cNvPr>
          <p:cNvSpPr txBox="1">
            <a:spLocks/>
          </p:cNvSpPr>
          <p:nvPr/>
        </p:nvSpPr>
        <p:spPr>
          <a:xfrm>
            <a:off x="3156669" y="1134855"/>
            <a:ext cx="5168348" cy="652642"/>
          </a:xfrm>
          <a:prstGeom prst="rect">
            <a:avLst/>
          </a:prstGeom>
          <a:solidFill>
            <a:schemeClr val="accent1">
              <a:lumMod val="20000"/>
              <a:lumOff val="80000"/>
            </a:schemeClr>
          </a:solidFill>
        </p:spPr>
        <p:txBody>
          <a:bodyPr vert="horz" lIns="91440" tIns="45720" rIns="91440" bIns="45720" rtlCol="1" anchor="ctr">
            <a:normAutofit/>
          </a:bodyPr>
          <a:lstStyle>
            <a:lvl1pPr algn="r" defTabSz="914400" rtl="1" eaLnBrk="1" latinLnBrk="0" hangingPunct="1">
              <a:lnSpc>
                <a:spcPct val="90000"/>
              </a:lnSpc>
              <a:spcBef>
                <a:spcPct val="0"/>
              </a:spcBef>
              <a:buNone/>
              <a:defRPr sz="4400" kern="1200">
                <a:solidFill>
                  <a:schemeClr val="tx1"/>
                </a:solidFill>
                <a:latin typeface="+mj-lt"/>
                <a:ea typeface="+mj-ea"/>
                <a:cs typeface="+mj-cs"/>
              </a:defRPr>
            </a:lvl1pPr>
          </a:lstStyle>
          <a:p>
            <a:pPr algn="l" rtl="0"/>
            <a:r>
              <a:rPr lang="en-US" sz="2000" dirty="0"/>
              <a:t>CHAOS 2016 and 2020 report</a:t>
            </a:r>
            <a:endParaRPr lang="fa-IR" sz="2000" dirty="0"/>
          </a:p>
        </p:txBody>
      </p:sp>
      <p:sp>
        <p:nvSpPr>
          <p:cNvPr id="7" name="Title 1">
            <a:extLst>
              <a:ext uri="{FF2B5EF4-FFF2-40B4-BE49-F238E27FC236}">
                <a16:creationId xmlns:a16="http://schemas.microsoft.com/office/drawing/2014/main" id="{82BD01C7-3DEA-4C9B-801F-246FF7DAD2CC}"/>
              </a:ext>
            </a:extLst>
          </p:cNvPr>
          <p:cNvSpPr txBox="1">
            <a:spLocks/>
          </p:cNvSpPr>
          <p:nvPr/>
        </p:nvSpPr>
        <p:spPr>
          <a:xfrm>
            <a:off x="3156669" y="2320925"/>
            <a:ext cx="5168348" cy="652642"/>
          </a:xfrm>
          <a:prstGeom prst="rect">
            <a:avLst/>
          </a:prstGeom>
          <a:solidFill>
            <a:schemeClr val="accent1">
              <a:lumMod val="20000"/>
              <a:lumOff val="80000"/>
            </a:schemeClr>
          </a:solidFill>
        </p:spPr>
        <p:txBody>
          <a:bodyPr vert="horz" lIns="91440" tIns="45720" rIns="91440" bIns="45720" rtlCol="1" anchor="ctr">
            <a:normAutofit/>
          </a:bodyPr>
          <a:lstStyle>
            <a:lvl1pPr algn="r" defTabSz="914400" rtl="1" eaLnBrk="1" latinLnBrk="0" hangingPunct="1">
              <a:lnSpc>
                <a:spcPct val="90000"/>
              </a:lnSpc>
              <a:spcBef>
                <a:spcPct val="0"/>
              </a:spcBef>
              <a:buNone/>
              <a:defRPr sz="4400" kern="1200">
                <a:solidFill>
                  <a:schemeClr val="tx1"/>
                </a:solidFill>
                <a:latin typeface="+mj-lt"/>
                <a:ea typeface="+mj-ea"/>
                <a:cs typeface="+mj-cs"/>
              </a:defRPr>
            </a:lvl1pPr>
          </a:lstStyle>
          <a:p>
            <a:pPr algn="l" rtl="0"/>
            <a:r>
              <a:rPr lang="en-US" sz="2000" dirty="0"/>
              <a:t>Success, Failure Reasons of ITPM in Iran</a:t>
            </a:r>
            <a:endParaRPr lang="fa-IR" sz="2000" dirty="0"/>
          </a:p>
        </p:txBody>
      </p:sp>
    </p:spTree>
    <p:extLst>
      <p:ext uri="{BB962C8B-B14F-4D97-AF65-F5344CB8AC3E}">
        <p14:creationId xmlns:p14="http://schemas.microsoft.com/office/powerpoint/2010/main" val="700842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3">
            <a:extLst>
              <a:ext uri="{28A0092B-C50C-407E-A947-70E740481C1C}">
                <a14:useLocalDpi xmlns:a14="http://schemas.microsoft.com/office/drawing/2010/main" val="0"/>
              </a:ext>
            </a:extLst>
          </a:blip>
          <a:srcRect l="424" t="2960" r="1735" b="1591"/>
          <a:stretch/>
        </p:blipFill>
        <p:spPr>
          <a:xfrm>
            <a:off x="3223702" y="584149"/>
            <a:ext cx="5876755" cy="4299808"/>
          </a:xfrm>
          <a:prstGeom prst="rect">
            <a:avLst/>
          </a:prstGeom>
          <a:solidFill>
            <a:srgbClr val="FFFFFF">
              <a:shade val="85000"/>
            </a:srgbClr>
          </a:solid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 name="Rectangle 1"/>
          <p:cNvSpPr/>
          <p:nvPr/>
        </p:nvSpPr>
        <p:spPr>
          <a:xfrm>
            <a:off x="2772228" y="5369449"/>
            <a:ext cx="7540172" cy="646331"/>
          </a:xfrm>
          <a:prstGeom prst="rect">
            <a:avLst/>
          </a:prstGeom>
        </p:spPr>
        <p:txBody>
          <a:bodyPr wrap="square">
            <a:spAutoFit/>
          </a:bodyPr>
          <a:lstStyle/>
          <a:p>
            <a:pPr algn="ctr"/>
            <a:r>
              <a:rPr lang="fa-IR" dirty="0">
                <a:cs typeface="B Yekan" panose="00000400000000000000" pitchFamily="2" charset="-78"/>
              </a:rPr>
              <a:t>ایا علم مدیریت پروژه مانند یک لباس فری سایز قابل تعمیم به همه دامنه ها هست؟</a:t>
            </a:r>
          </a:p>
          <a:p>
            <a:pPr algn="ctr"/>
            <a:r>
              <a:rPr lang="fa-IR" dirty="0">
                <a:cs typeface="B Yekan" panose="00000400000000000000" pitchFamily="2" charset="-78"/>
              </a:rPr>
              <a:t>ایا مدیریت پروژه برای ساخت پل، خانه و موشک با مپفا متفاوت است؟</a:t>
            </a:r>
            <a:endParaRPr lang="en-US" dirty="0">
              <a:cs typeface="B Yekan" panose="00000400000000000000" pitchFamily="2" charset="-78"/>
            </a:endParaRPr>
          </a:p>
        </p:txBody>
      </p:sp>
      <p:sp>
        <p:nvSpPr>
          <p:cNvPr id="3" name="Slide Number Placeholder 2"/>
          <p:cNvSpPr>
            <a:spLocks noGrp="1"/>
          </p:cNvSpPr>
          <p:nvPr>
            <p:ph type="sldNum" sz="quarter" idx="12"/>
          </p:nvPr>
        </p:nvSpPr>
        <p:spPr/>
        <p:txBody>
          <a:bodyPr/>
          <a:lstStyle/>
          <a:p>
            <a:fld id="{5FC0FCD1-77F1-4401-856E-B515063C8EAA}" type="slidenum">
              <a:rPr lang="fa-IR" smtClean="0"/>
              <a:t>3</a:t>
            </a:fld>
            <a:endParaRPr lang="fa-IR"/>
          </a:p>
        </p:txBody>
      </p:sp>
    </p:spTree>
    <p:extLst>
      <p:ext uri="{BB962C8B-B14F-4D97-AF65-F5344CB8AC3E}">
        <p14:creationId xmlns:p14="http://schemas.microsoft.com/office/powerpoint/2010/main" val="187508410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a-IR" dirty="0">
                <a:cs typeface="B Yekan" panose="00000400000000000000" pitchFamily="2" charset="-78"/>
              </a:rPr>
              <a:t>نمونه مقالات مرتبط</a:t>
            </a:r>
            <a:endParaRPr lang="en-US" dirty="0">
              <a:cs typeface="B Yekan" panose="00000400000000000000" pitchFamily="2" charset="-78"/>
            </a:endParaRPr>
          </a:p>
        </p:txBody>
      </p:sp>
      <p:pic>
        <p:nvPicPr>
          <p:cNvPr id="4" name="Picture 3"/>
          <p:cNvPicPr>
            <a:picLocks noChangeAspect="1"/>
          </p:cNvPicPr>
          <p:nvPr/>
        </p:nvPicPr>
        <p:blipFill rotWithShape="1">
          <a:blip r:embed="rId3"/>
          <a:srcRect l="36845" t="35852" r="1725" b="52174"/>
          <a:stretch/>
        </p:blipFill>
        <p:spPr>
          <a:xfrm>
            <a:off x="2128448" y="3983222"/>
            <a:ext cx="7489372" cy="820058"/>
          </a:xfrm>
          <a:prstGeom prst="rect">
            <a:avLst/>
          </a:prstGeom>
          <a:ln>
            <a:solidFill>
              <a:schemeClr val="tx1"/>
            </a:solidFill>
          </a:ln>
        </p:spPr>
      </p:pic>
      <p:pic>
        <p:nvPicPr>
          <p:cNvPr id="5" name="Picture 4"/>
          <p:cNvPicPr>
            <a:picLocks noChangeAspect="1"/>
          </p:cNvPicPr>
          <p:nvPr/>
        </p:nvPicPr>
        <p:blipFill rotWithShape="1">
          <a:blip r:embed="rId4"/>
          <a:srcRect l="42084" t="35534" r="1190" b="20383"/>
          <a:stretch/>
        </p:blipFill>
        <p:spPr>
          <a:xfrm>
            <a:off x="479120" y="1848398"/>
            <a:ext cx="4904041" cy="2140694"/>
          </a:xfrm>
          <a:prstGeom prst="rect">
            <a:avLst/>
          </a:prstGeom>
          <a:ln>
            <a:solidFill>
              <a:schemeClr val="tx1"/>
            </a:solidFill>
          </a:ln>
        </p:spPr>
      </p:pic>
      <p:pic>
        <p:nvPicPr>
          <p:cNvPr id="6" name="Picture 5"/>
          <p:cNvPicPr>
            <a:picLocks noChangeAspect="1"/>
          </p:cNvPicPr>
          <p:nvPr/>
        </p:nvPicPr>
        <p:blipFill rotWithShape="1">
          <a:blip r:embed="rId5"/>
          <a:srcRect l="48688" t="37351" r="5131" b="27137"/>
          <a:stretch/>
        </p:blipFill>
        <p:spPr>
          <a:xfrm>
            <a:off x="490592" y="4590986"/>
            <a:ext cx="4737711" cy="2050559"/>
          </a:xfrm>
          <a:prstGeom prst="rect">
            <a:avLst/>
          </a:prstGeom>
          <a:ln>
            <a:solidFill>
              <a:schemeClr val="tx1"/>
            </a:solidFill>
          </a:ln>
        </p:spPr>
      </p:pic>
      <p:pic>
        <p:nvPicPr>
          <p:cNvPr id="7" name="Picture 6"/>
          <p:cNvPicPr>
            <a:picLocks noChangeAspect="1"/>
          </p:cNvPicPr>
          <p:nvPr/>
        </p:nvPicPr>
        <p:blipFill rotWithShape="1">
          <a:blip r:embed="rId6"/>
          <a:srcRect l="43200" t="21897" r="1350" b="44000"/>
          <a:stretch/>
        </p:blipFill>
        <p:spPr>
          <a:xfrm>
            <a:off x="6872749" y="1830824"/>
            <a:ext cx="4734232" cy="1635614"/>
          </a:xfrm>
          <a:prstGeom prst="rect">
            <a:avLst/>
          </a:prstGeom>
          <a:ln>
            <a:solidFill>
              <a:schemeClr val="tx1"/>
            </a:solidFill>
          </a:ln>
        </p:spPr>
      </p:pic>
      <p:pic>
        <p:nvPicPr>
          <p:cNvPr id="8" name="Picture 7"/>
          <p:cNvPicPr>
            <a:picLocks noChangeAspect="1"/>
          </p:cNvPicPr>
          <p:nvPr/>
        </p:nvPicPr>
        <p:blipFill rotWithShape="1">
          <a:blip r:embed="rId7"/>
          <a:srcRect l="17540" t="35033" r="33710" b="45908"/>
          <a:stretch/>
        </p:blipFill>
        <p:spPr>
          <a:xfrm>
            <a:off x="5663381" y="4927424"/>
            <a:ext cx="5943600" cy="1305232"/>
          </a:xfrm>
          <a:prstGeom prst="rect">
            <a:avLst/>
          </a:prstGeom>
          <a:ln>
            <a:solidFill>
              <a:schemeClr val="tx1"/>
            </a:solidFill>
          </a:ln>
        </p:spPr>
      </p:pic>
      <p:pic>
        <p:nvPicPr>
          <p:cNvPr id="9" name="Picture 8"/>
          <p:cNvPicPr>
            <a:picLocks noChangeAspect="1"/>
          </p:cNvPicPr>
          <p:nvPr/>
        </p:nvPicPr>
        <p:blipFill rotWithShape="1">
          <a:blip r:embed="rId8"/>
          <a:srcRect l="16934" t="56676" r="30868" b="25773"/>
          <a:stretch/>
        </p:blipFill>
        <p:spPr>
          <a:xfrm>
            <a:off x="479120" y="510834"/>
            <a:ext cx="6363929" cy="1201993"/>
          </a:xfrm>
          <a:prstGeom prst="rect">
            <a:avLst/>
          </a:prstGeom>
          <a:ln>
            <a:solidFill>
              <a:schemeClr val="tx1"/>
            </a:solidFill>
          </a:ln>
        </p:spPr>
      </p:pic>
      <p:pic>
        <p:nvPicPr>
          <p:cNvPr id="10" name="Picture 9"/>
          <p:cNvPicPr>
            <a:picLocks noChangeAspect="1"/>
          </p:cNvPicPr>
          <p:nvPr/>
        </p:nvPicPr>
        <p:blipFill rotWithShape="1">
          <a:blip r:embed="rId9"/>
          <a:srcRect l="17963" t="47631" r="36371" b="33095"/>
          <a:stretch/>
        </p:blipFill>
        <p:spPr>
          <a:xfrm>
            <a:off x="235973" y="5538020"/>
            <a:ext cx="5567518" cy="1319980"/>
          </a:xfrm>
          <a:prstGeom prst="rect">
            <a:avLst/>
          </a:prstGeom>
          <a:ln>
            <a:solidFill>
              <a:schemeClr val="tx1"/>
            </a:solidFill>
          </a:ln>
        </p:spPr>
      </p:pic>
      <p:sp>
        <p:nvSpPr>
          <p:cNvPr id="3" name="Slide Number Placeholder 2"/>
          <p:cNvSpPr>
            <a:spLocks noGrp="1"/>
          </p:cNvSpPr>
          <p:nvPr>
            <p:ph type="sldNum" sz="quarter" idx="12"/>
          </p:nvPr>
        </p:nvSpPr>
        <p:spPr/>
        <p:txBody>
          <a:bodyPr/>
          <a:lstStyle/>
          <a:p>
            <a:fld id="{5FC0FCD1-77F1-4401-856E-B515063C8EAA}" type="slidenum">
              <a:rPr lang="fa-IR" smtClean="0"/>
              <a:t>30</a:t>
            </a:fld>
            <a:endParaRPr lang="fa-IR"/>
          </a:p>
        </p:txBody>
      </p:sp>
    </p:spTree>
    <p:extLst>
      <p:ext uri="{BB962C8B-B14F-4D97-AF65-F5344CB8AC3E}">
        <p14:creationId xmlns:p14="http://schemas.microsoft.com/office/powerpoint/2010/main" val="11901874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6ABBC-8DA1-4269-81B7-1B62CF14DEE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5F0E3D2-128E-4020-8D3E-216681247D19}"/>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873D9FEE-9D4F-4CEF-AC7C-4401D5901ADD}"/>
              </a:ext>
            </a:extLst>
          </p:cNvPr>
          <p:cNvSpPr>
            <a:spLocks noGrp="1"/>
          </p:cNvSpPr>
          <p:nvPr>
            <p:ph type="sldNum" sz="quarter" idx="12"/>
          </p:nvPr>
        </p:nvSpPr>
        <p:spPr/>
        <p:txBody>
          <a:bodyPr/>
          <a:lstStyle/>
          <a:p>
            <a:fld id="{5FC0FCD1-77F1-4401-856E-B515063C8EAA}" type="slidenum">
              <a:rPr lang="fa-IR" smtClean="0"/>
              <a:pPr/>
              <a:t>31</a:t>
            </a:fld>
            <a:endParaRPr lang="fa-IR"/>
          </a:p>
        </p:txBody>
      </p:sp>
      <p:pic>
        <p:nvPicPr>
          <p:cNvPr id="6" name="Picture 5">
            <a:extLst>
              <a:ext uri="{FF2B5EF4-FFF2-40B4-BE49-F238E27FC236}">
                <a16:creationId xmlns:a16="http://schemas.microsoft.com/office/drawing/2014/main" id="{B0726491-843A-40FE-AF88-50B61C15021B}"/>
              </a:ext>
            </a:extLst>
          </p:cNvPr>
          <p:cNvPicPr>
            <a:picLocks noChangeAspect="1"/>
          </p:cNvPicPr>
          <p:nvPr/>
        </p:nvPicPr>
        <p:blipFill>
          <a:blip r:embed="rId3"/>
          <a:stretch>
            <a:fillRect/>
          </a:stretch>
        </p:blipFill>
        <p:spPr>
          <a:xfrm>
            <a:off x="0" y="365125"/>
            <a:ext cx="11949645" cy="6254601"/>
          </a:xfrm>
          <a:prstGeom prst="rect">
            <a:avLst/>
          </a:prstGeom>
        </p:spPr>
      </p:pic>
      <p:sp>
        <p:nvSpPr>
          <p:cNvPr id="7" name="Rectangle 6">
            <a:extLst>
              <a:ext uri="{FF2B5EF4-FFF2-40B4-BE49-F238E27FC236}">
                <a16:creationId xmlns:a16="http://schemas.microsoft.com/office/drawing/2014/main" id="{2ADB8E81-64AA-4C9B-806E-B8725279A83A}"/>
              </a:ext>
            </a:extLst>
          </p:cNvPr>
          <p:cNvSpPr/>
          <p:nvPr/>
        </p:nvSpPr>
        <p:spPr>
          <a:xfrm>
            <a:off x="6237027" y="2893325"/>
            <a:ext cx="5622877" cy="2756848"/>
          </a:xfrm>
          <a:prstGeom prst="rect">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7195599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fa-IR" sz="2400" dirty="0">
                <a:cs typeface="B Yekan" panose="00000400000000000000" pitchFamily="2" charset="-78"/>
              </a:rPr>
              <a:t>افزایش احتمال موفقیت پروژه های فا</a:t>
            </a:r>
          </a:p>
        </p:txBody>
      </p:sp>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0" y="2058903"/>
            <a:ext cx="6823881" cy="2799425"/>
          </a:xfrm>
        </p:spPr>
      </p:pic>
      <p:sp>
        <p:nvSpPr>
          <p:cNvPr id="5" name="Rectangle 4"/>
          <p:cNvSpPr/>
          <p:nvPr/>
        </p:nvSpPr>
        <p:spPr>
          <a:xfrm>
            <a:off x="5257800" y="2666090"/>
            <a:ext cx="6096000" cy="1585049"/>
          </a:xfrm>
          <a:prstGeom prst="rect">
            <a:avLst/>
          </a:prstGeom>
        </p:spPr>
        <p:txBody>
          <a:bodyPr>
            <a:spAutoFit/>
          </a:bodyPr>
          <a:lstStyle/>
          <a:p>
            <a:pPr marL="228600" lvl="0" indent="-228600">
              <a:lnSpc>
                <a:spcPct val="90000"/>
              </a:lnSpc>
              <a:spcBef>
                <a:spcPts val="1000"/>
              </a:spcBef>
              <a:buFont typeface="Arial" panose="020B0604020202020204" pitchFamily="34" charset="0"/>
              <a:buChar char="•"/>
            </a:pPr>
            <a:r>
              <a:rPr lang="fa-IR" sz="2000" dirty="0">
                <a:solidFill>
                  <a:srgbClr val="002060"/>
                </a:solidFill>
                <a:cs typeface="B Yekan" panose="00000400000000000000" pitchFamily="2" charset="-78"/>
              </a:rPr>
              <a:t>روش مبتنی بر ارزش</a:t>
            </a:r>
          </a:p>
          <a:p>
            <a:pPr marL="228600" lvl="0" indent="-228600">
              <a:lnSpc>
                <a:spcPct val="90000"/>
              </a:lnSpc>
              <a:spcBef>
                <a:spcPts val="1000"/>
              </a:spcBef>
              <a:buFont typeface="Arial" panose="020B0604020202020204" pitchFamily="34" charset="0"/>
              <a:buChar char="•"/>
            </a:pPr>
            <a:r>
              <a:rPr lang="fa-IR" sz="2000" dirty="0">
                <a:solidFill>
                  <a:srgbClr val="002060"/>
                </a:solidFill>
                <a:cs typeface="B Yekan" panose="00000400000000000000" pitchFamily="2" charset="-78"/>
              </a:rPr>
              <a:t>روش اجتماعی- فنی</a:t>
            </a:r>
          </a:p>
          <a:p>
            <a:pPr marL="228600" lvl="0" indent="-228600">
              <a:lnSpc>
                <a:spcPct val="90000"/>
              </a:lnSpc>
              <a:spcBef>
                <a:spcPts val="1000"/>
              </a:spcBef>
              <a:buFont typeface="Arial" panose="020B0604020202020204" pitchFamily="34" charset="0"/>
              <a:buChar char="•"/>
            </a:pPr>
            <a:r>
              <a:rPr lang="fa-IR" sz="2000" dirty="0">
                <a:solidFill>
                  <a:srgbClr val="002060"/>
                </a:solidFill>
                <a:cs typeface="B Yekan" panose="00000400000000000000" pitchFamily="2" charset="-78"/>
              </a:rPr>
              <a:t>روش مدیریت پروژه</a:t>
            </a:r>
          </a:p>
          <a:p>
            <a:pPr marL="228600" lvl="0" indent="-228600">
              <a:lnSpc>
                <a:spcPct val="90000"/>
              </a:lnSpc>
              <a:spcBef>
                <a:spcPts val="1000"/>
              </a:spcBef>
              <a:buFont typeface="Arial" panose="020B0604020202020204" pitchFamily="34" charset="0"/>
              <a:buChar char="•"/>
            </a:pPr>
            <a:r>
              <a:rPr lang="fa-IR" sz="2000" dirty="0">
                <a:solidFill>
                  <a:srgbClr val="002060"/>
                </a:solidFill>
                <a:cs typeface="B Yekan" panose="00000400000000000000" pitchFamily="2" charset="-78"/>
              </a:rPr>
              <a:t>روش مدیریت دانش</a:t>
            </a:r>
          </a:p>
        </p:txBody>
      </p:sp>
      <p:sp>
        <p:nvSpPr>
          <p:cNvPr id="3" name="Slide Number Placeholder 2"/>
          <p:cNvSpPr>
            <a:spLocks noGrp="1"/>
          </p:cNvSpPr>
          <p:nvPr>
            <p:ph type="sldNum" sz="quarter" idx="12"/>
          </p:nvPr>
        </p:nvSpPr>
        <p:spPr/>
        <p:txBody>
          <a:bodyPr/>
          <a:lstStyle/>
          <a:p>
            <a:fld id="{5FC0FCD1-77F1-4401-856E-B515063C8EAA}" type="slidenum">
              <a:rPr lang="fa-IR" smtClean="0"/>
              <a:t>32</a:t>
            </a:fld>
            <a:endParaRPr lang="fa-IR"/>
          </a:p>
        </p:txBody>
      </p:sp>
    </p:spTree>
    <p:extLst>
      <p:ext uri="{BB962C8B-B14F-4D97-AF65-F5344CB8AC3E}">
        <p14:creationId xmlns:p14="http://schemas.microsoft.com/office/powerpoint/2010/main" val="405319109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fa-IR" sz="2400" dirty="0">
                <a:solidFill>
                  <a:srgbClr val="002060"/>
                </a:solidFill>
                <a:cs typeface="B Yekan" panose="00000400000000000000" pitchFamily="2" charset="-78"/>
              </a:rPr>
              <a:t>روش مبتنی بر ارزش</a:t>
            </a:r>
            <a:br>
              <a:rPr lang="fa-IR" sz="2400" dirty="0">
                <a:solidFill>
                  <a:srgbClr val="002060"/>
                </a:solidFill>
                <a:cs typeface="B Yekan" panose="00000400000000000000" pitchFamily="2" charset="-78"/>
              </a:rPr>
            </a:br>
            <a:endParaRPr lang="fa-IR" sz="2400" dirty="0"/>
          </a:p>
        </p:txBody>
      </p:sp>
      <p:sp>
        <p:nvSpPr>
          <p:cNvPr id="3" name="Content Placeholder 2"/>
          <p:cNvSpPr>
            <a:spLocks noGrp="1"/>
          </p:cNvSpPr>
          <p:nvPr>
            <p:ph idx="1"/>
          </p:nvPr>
        </p:nvSpPr>
        <p:spPr/>
        <p:txBody>
          <a:bodyPr>
            <a:normAutofit/>
          </a:bodyPr>
          <a:lstStyle/>
          <a:p>
            <a:r>
              <a:rPr lang="fa-IR" sz="2000" dirty="0">
                <a:solidFill>
                  <a:srgbClr val="002060"/>
                </a:solidFill>
                <a:cs typeface="B Yekan" panose="00000400000000000000" pitchFamily="2" charset="-78"/>
              </a:rPr>
              <a:t>تعریف موفقیت پروژه؟ زمان، بودجه؟ ( کافی یا لازم؟)</a:t>
            </a:r>
          </a:p>
          <a:p>
            <a:r>
              <a:rPr lang="fa-IR" sz="2000" dirty="0">
                <a:solidFill>
                  <a:srgbClr val="002060"/>
                </a:solidFill>
                <a:cs typeface="B Yekan" panose="00000400000000000000" pitchFamily="2" charset="-78"/>
              </a:rPr>
              <a:t>نقطه شکست پروژه چیست؟</a:t>
            </a:r>
          </a:p>
          <a:p>
            <a:r>
              <a:rPr lang="fa-IR" sz="2000" dirty="0">
                <a:solidFill>
                  <a:srgbClr val="002060"/>
                </a:solidFill>
                <a:cs typeface="B Yekan" panose="00000400000000000000" pitchFamily="2" charset="-78"/>
              </a:rPr>
              <a:t>ارزش پروژه برای سازمان چه خواهد بود؟</a:t>
            </a:r>
          </a:p>
          <a:p>
            <a:r>
              <a:rPr lang="fa-IR" sz="2000" dirty="0">
                <a:solidFill>
                  <a:srgbClr val="002060"/>
                </a:solidFill>
                <a:cs typeface="B Yekan" panose="00000400000000000000" pitchFamily="2" charset="-78"/>
              </a:rPr>
              <a:t>نمونه ارزش های قابل اندازه گیری سازمانی :</a:t>
            </a:r>
          </a:p>
          <a:p>
            <a:pPr lvl="1"/>
            <a:r>
              <a:rPr lang="fa-IR" sz="1600" dirty="0">
                <a:solidFill>
                  <a:srgbClr val="002060"/>
                </a:solidFill>
                <a:cs typeface="B Yekan" panose="00000400000000000000" pitchFamily="2" charset="-78"/>
              </a:rPr>
              <a:t>خدمات بهتر به مشتریان</a:t>
            </a:r>
          </a:p>
          <a:p>
            <a:pPr lvl="1"/>
            <a:r>
              <a:rPr lang="fa-IR" sz="1600" dirty="0">
                <a:solidFill>
                  <a:srgbClr val="002060"/>
                </a:solidFill>
                <a:cs typeface="B Yekan" panose="00000400000000000000" pitchFamily="2" charset="-78"/>
              </a:rPr>
              <a:t>هزینه های کمتر</a:t>
            </a:r>
          </a:p>
          <a:p>
            <a:pPr lvl="1"/>
            <a:r>
              <a:rPr lang="fa-IR" sz="1600" dirty="0">
                <a:solidFill>
                  <a:srgbClr val="002060"/>
                </a:solidFill>
                <a:cs typeface="B Yekan" panose="00000400000000000000" pitchFamily="2" charset="-78"/>
              </a:rPr>
              <a:t>افزایش سهم بازار</a:t>
            </a:r>
          </a:p>
          <a:p>
            <a:endParaRPr lang="fa-IR" sz="2000" dirty="0">
              <a:solidFill>
                <a:srgbClr val="002060"/>
              </a:solidFill>
              <a:cs typeface="B Yekan" panose="00000400000000000000" pitchFamily="2" charset="-78"/>
            </a:endParaRPr>
          </a:p>
          <a:p>
            <a:endParaRPr lang="fa-IR" sz="2000" dirty="0">
              <a:solidFill>
                <a:srgbClr val="002060"/>
              </a:solidFill>
              <a:cs typeface="B Yekan" panose="00000400000000000000" pitchFamily="2" charset="-78"/>
            </a:endParaRPr>
          </a:p>
          <a:p>
            <a:r>
              <a:rPr lang="fa-IR" sz="2000" dirty="0">
                <a:solidFill>
                  <a:srgbClr val="002060"/>
                </a:solidFill>
                <a:cs typeface="B Yekan" panose="00000400000000000000" pitchFamily="2" charset="-78"/>
              </a:rPr>
              <a:t>موفقیت پروژه باید در قالب </a:t>
            </a:r>
            <a:r>
              <a:rPr lang="fa-IR" sz="2000" b="1" dirty="0">
                <a:ln>
                  <a:solidFill>
                    <a:srgbClr val="FF3300"/>
                  </a:solidFill>
                </a:ln>
                <a:solidFill>
                  <a:schemeClr val="accent2"/>
                </a:solidFill>
                <a:cs typeface="B Yekan" panose="00000400000000000000" pitchFamily="2" charset="-78"/>
              </a:rPr>
              <a:t>ارزشی</a:t>
            </a:r>
            <a:r>
              <a:rPr lang="fa-IR" sz="2000" dirty="0">
                <a:ln>
                  <a:solidFill>
                    <a:srgbClr val="FF3300"/>
                  </a:solidFill>
                </a:ln>
                <a:solidFill>
                  <a:schemeClr val="accent2"/>
                </a:solidFill>
                <a:cs typeface="B Yekan" panose="00000400000000000000" pitchFamily="2" charset="-78"/>
              </a:rPr>
              <a:t> </a:t>
            </a:r>
            <a:r>
              <a:rPr lang="fa-IR" sz="2000" dirty="0">
                <a:solidFill>
                  <a:srgbClr val="002060"/>
                </a:solidFill>
                <a:cs typeface="B Yekan" panose="00000400000000000000" pitchFamily="2" charset="-78"/>
              </a:rPr>
              <a:t>که برای سازمان خلق می کند تعریف شود.</a:t>
            </a:r>
          </a:p>
          <a:p>
            <a:r>
              <a:rPr lang="fa-IR" sz="1600" dirty="0">
                <a:solidFill>
                  <a:prstClr val="black"/>
                </a:solidFill>
                <a:cs typeface="B Yekan" panose="00000400000000000000" pitchFamily="2" charset="-78"/>
              </a:rPr>
              <a:t>نتیجه این روش کاهش فشار بر ذی نفعان پروژه برای تعیین بودجه و زمانبندی غیر واقعی است، چون ارزش پروژه معیاری حقیقی از موفقیت است</a:t>
            </a:r>
            <a:endParaRPr lang="fa-IR" dirty="0">
              <a:solidFill>
                <a:srgbClr val="002060"/>
              </a:solidFill>
              <a:cs typeface="B Yekan" panose="00000400000000000000" pitchFamily="2" charset="-78"/>
            </a:endParaRPr>
          </a:p>
          <a:p>
            <a:pPr lvl="1"/>
            <a:endParaRPr lang="fa-IR" sz="1600" dirty="0">
              <a:solidFill>
                <a:srgbClr val="002060"/>
              </a:solidFill>
              <a:cs typeface="B Yekan" panose="00000400000000000000" pitchFamily="2" charset="-78"/>
            </a:endParaRPr>
          </a:p>
        </p:txBody>
      </p:sp>
      <p:sp>
        <p:nvSpPr>
          <p:cNvPr id="4" name="Right Arrow 3"/>
          <p:cNvSpPr/>
          <p:nvPr/>
        </p:nvSpPr>
        <p:spPr>
          <a:xfrm rot="10800000">
            <a:off x="11353800" y="4967416"/>
            <a:ext cx="502508" cy="477795"/>
          </a:xfrm>
          <a:prstGeom prst="rightArrow">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ular Callout 4"/>
          <p:cNvSpPr/>
          <p:nvPr/>
        </p:nvSpPr>
        <p:spPr>
          <a:xfrm>
            <a:off x="195943" y="1494971"/>
            <a:ext cx="5152571" cy="3026229"/>
          </a:xfrm>
          <a:prstGeom prst="wedgeRoundRectCallout">
            <a:avLst>
              <a:gd name="adj1" fmla="val 77074"/>
              <a:gd name="adj2" fmla="val -19492"/>
              <a:gd name="adj3" fmla="val 16667"/>
            </a:avLst>
          </a:prstGeom>
          <a:solidFill>
            <a:schemeClr val="tx2"/>
          </a:solidFill>
          <a:ln w="76200">
            <a:solidFill>
              <a:schemeClr val="accent2"/>
            </a:solidFill>
          </a:ln>
        </p:spPr>
        <p:style>
          <a:lnRef idx="2">
            <a:schemeClr val="accent1"/>
          </a:lnRef>
          <a:fillRef idx="1">
            <a:schemeClr val="lt1"/>
          </a:fillRef>
          <a:effectRef idx="0">
            <a:schemeClr val="accent1"/>
          </a:effectRef>
          <a:fontRef idx="minor">
            <a:schemeClr val="dk1"/>
          </a:fontRef>
        </p:style>
        <p:txBody>
          <a:bodyPr rtlCol="0" anchor="ctr"/>
          <a:lstStyle/>
          <a:p>
            <a:r>
              <a:rPr lang="fa-IR" sz="1600" dirty="0">
                <a:solidFill>
                  <a:schemeClr val="bg1"/>
                </a:solidFill>
                <a:cs typeface="B Yekan" panose="00000400000000000000" pitchFamily="2" charset="-78"/>
              </a:rPr>
              <a:t>ایا تعریف موفقیت پروژه در غالب بودجه و زمانبندی کفایت می کند؟</a:t>
            </a:r>
          </a:p>
          <a:p>
            <a:r>
              <a:rPr lang="fa-IR" sz="1600" dirty="0">
                <a:solidFill>
                  <a:schemeClr val="bg1"/>
                </a:solidFill>
                <a:cs typeface="B Yekan" panose="00000400000000000000" pitchFamily="2" charset="-78"/>
              </a:rPr>
              <a:t>اگر هدف اماده کردن یک پکیج مدیریت ارتباط با مشتری طی شش ماه و با هزینه 50 میلیون  تومان باشد،</a:t>
            </a:r>
          </a:p>
          <a:p>
            <a:r>
              <a:rPr lang="fa-IR" sz="1600" dirty="0">
                <a:solidFill>
                  <a:schemeClr val="bg1"/>
                </a:solidFill>
                <a:cs typeface="B Yekan" panose="00000400000000000000" pitchFamily="2" charset="-78"/>
              </a:rPr>
              <a:t>اکر شش ماه و یک روز طول کشید چه؟ 52 میلیون هزینه شد چه؟ نقطه شکست پروژه در چه مقادیری تعریف میشود</a:t>
            </a:r>
          </a:p>
          <a:p>
            <a:r>
              <a:rPr lang="fa-IR" sz="1600" dirty="0">
                <a:solidFill>
                  <a:schemeClr val="bg1"/>
                </a:solidFill>
                <a:cs typeface="B Yekan" panose="00000400000000000000" pitchFamily="2" charset="-78"/>
              </a:rPr>
              <a:t>ایا اتمام پروژه با بودجه ای کمتر و در زمانی کمتر به معنای موفقیت پروژه هست ؟</a:t>
            </a:r>
          </a:p>
          <a:p>
            <a:r>
              <a:rPr lang="fa-IR" sz="1600" dirty="0">
                <a:solidFill>
                  <a:schemeClr val="bg1"/>
                </a:solidFill>
                <a:cs typeface="B Yekan" panose="00000400000000000000" pitchFamily="2" charset="-78"/>
              </a:rPr>
              <a:t>اگر پروژه های فناوری اطلاعات نوعی سرمایه گذاری هستند چه ارزش قابل اندازه گیری ای به سازمان میدهند تا در مقابل هزینه پول و زمان صرف آن کرد ؟</a:t>
            </a:r>
          </a:p>
        </p:txBody>
      </p:sp>
      <p:sp>
        <p:nvSpPr>
          <p:cNvPr id="6" name="Slide Number Placeholder 5"/>
          <p:cNvSpPr>
            <a:spLocks noGrp="1"/>
          </p:cNvSpPr>
          <p:nvPr>
            <p:ph type="sldNum" sz="quarter" idx="12"/>
          </p:nvPr>
        </p:nvSpPr>
        <p:spPr/>
        <p:txBody>
          <a:bodyPr/>
          <a:lstStyle/>
          <a:p>
            <a:fld id="{5FC0FCD1-77F1-4401-856E-B515063C8EAA}" type="slidenum">
              <a:rPr lang="fa-IR" smtClean="0"/>
              <a:t>33</a:t>
            </a:fld>
            <a:endParaRPr lang="fa-IR"/>
          </a:p>
        </p:txBody>
      </p:sp>
    </p:spTree>
    <p:extLst>
      <p:ext uri="{BB962C8B-B14F-4D97-AF65-F5344CB8AC3E}">
        <p14:creationId xmlns:p14="http://schemas.microsoft.com/office/powerpoint/2010/main" val="10648236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fa-IR" sz="2400" dirty="0">
                <a:solidFill>
                  <a:srgbClr val="002060"/>
                </a:solidFill>
                <a:cs typeface="B Yekan" panose="00000400000000000000" pitchFamily="2" charset="-78"/>
              </a:rPr>
              <a:t>روش اجتماعی- فنی</a:t>
            </a:r>
            <a:br>
              <a:rPr lang="fa-IR" sz="2400" dirty="0">
                <a:solidFill>
                  <a:srgbClr val="002060"/>
                </a:solidFill>
                <a:cs typeface="B Yekan" panose="00000400000000000000" pitchFamily="2" charset="-78"/>
              </a:rPr>
            </a:br>
            <a:endParaRPr lang="fa-IR" sz="2400" dirty="0"/>
          </a:p>
        </p:txBody>
      </p:sp>
      <p:sp>
        <p:nvSpPr>
          <p:cNvPr id="3" name="Content Placeholder 2"/>
          <p:cNvSpPr>
            <a:spLocks noGrp="1"/>
          </p:cNvSpPr>
          <p:nvPr>
            <p:ph idx="1"/>
          </p:nvPr>
        </p:nvSpPr>
        <p:spPr>
          <a:xfrm>
            <a:off x="954315" y="3541490"/>
            <a:ext cx="10515600" cy="4351338"/>
          </a:xfrm>
        </p:spPr>
        <p:txBody>
          <a:bodyPr>
            <a:normAutofit/>
          </a:bodyPr>
          <a:lstStyle/>
          <a:p>
            <a:r>
              <a:rPr lang="fa-IR" sz="2000" dirty="0">
                <a:solidFill>
                  <a:srgbClr val="002060"/>
                </a:solidFill>
                <a:cs typeface="B Yekan" panose="00000400000000000000" pitchFamily="2" charset="-78"/>
              </a:rPr>
              <a:t>توجه یکسان به بعدهای سازمانی و فنی</a:t>
            </a:r>
          </a:p>
          <a:p>
            <a:r>
              <a:rPr lang="fa-IR" sz="2000" dirty="0">
                <a:solidFill>
                  <a:srgbClr val="002060"/>
                </a:solidFill>
                <a:cs typeface="B Yekan" panose="00000400000000000000" pitchFamily="2" charset="-78"/>
              </a:rPr>
              <a:t>نرم افزارهای حوزه تجارت الکترونیک، مدیریت زنجیره تامین و یکپارچه سازی نیازمند توجه یکسان به هردو بعد هستند.</a:t>
            </a:r>
          </a:p>
          <a:p>
            <a:r>
              <a:rPr lang="fa-IR" sz="2000" dirty="0">
                <a:solidFill>
                  <a:srgbClr val="002060"/>
                </a:solidFill>
                <a:cs typeface="B Yekan" panose="00000400000000000000" pitchFamily="2" charset="-78"/>
              </a:rPr>
              <a:t>روزهای آسان سفارش گرفتن تمام شده است.</a:t>
            </a:r>
          </a:p>
          <a:p>
            <a:r>
              <a:rPr lang="fa-IR" sz="2000" dirty="0">
                <a:solidFill>
                  <a:srgbClr val="002060"/>
                </a:solidFill>
                <a:cs typeface="B Yekan" panose="00000400000000000000" pitchFamily="2" charset="-78"/>
              </a:rPr>
              <a:t>به دنبال کاربران باشید و آنها را به مشارکت فعال تشویق کنید.</a:t>
            </a:r>
          </a:p>
          <a:p>
            <a:r>
              <a:rPr lang="fa-IR" sz="2000" dirty="0">
                <a:solidFill>
                  <a:srgbClr val="002060"/>
                </a:solidFill>
                <a:cs typeface="B Yekan" panose="00000400000000000000" pitchFamily="2" charset="-78"/>
              </a:rPr>
              <a:t>مسئولیت یکسان توسعه دهندگان و کاربران در پیاده سازی موفق پروژه فا</a:t>
            </a:r>
            <a:r>
              <a:rPr lang="en-US" sz="2000" dirty="0">
                <a:solidFill>
                  <a:srgbClr val="002060"/>
                </a:solidFill>
                <a:cs typeface="B Yekan" panose="00000400000000000000" pitchFamily="2" charset="-78"/>
              </a:rPr>
              <a:t>.</a:t>
            </a:r>
            <a:endParaRPr lang="fa-IR" sz="2000" dirty="0">
              <a:solidFill>
                <a:srgbClr val="002060"/>
              </a:solidFill>
              <a:cs typeface="B Yekan" panose="00000400000000000000" pitchFamily="2" charset="-78"/>
            </a:endParaRPr>
          </a:p>
          <a:p>
            <a:r>
              <a:rPr lang="fa-IR" sz="2000" dirty="0">
                <a:solidFill>
                  <a:srgbClr val="002060"/>
                </a:solidFill>
                <a:cs typeface="B Yekan" panose="00000400000000000000" pitchFamily="2" charset="-78"/>
              </a:rPr>
              <a:t>متخصصان هم باید کسب و کار را بفهمند و در استفاده از فناوری برای ارزش آوری سازمانی خلاقانه فعال باشند.</a:t>
            </a:r>
          </a:p>
        </p:txBody>
      </p:sp>
      <p:graphicFrame>
        <p:nvGraphicFramePr>
          <p:cNvPr id="4" name="Diagram 3"/>
          <p:cNvGraphicFramePr/>
          <p:nvPr>
            <p:extLst>
              <p:ext uri="{D42A27DB-BD31-4B8C-83A1-F6EECF244321}">
                <p14:modId xmlns:p14="http://schemas.microsoft.com/office/powerpoint/2010/main" val="2386038406"/>
              </p:ext>
            </p:extLst>
          </p:nvPr>
        </p:nvGraphicFramePr>
        <p:xfrm>
          <a:off x="1193308" y="905964"/>
          <a:ext cx="4409989" cy="234778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Slide Number Placeholder 4"/>
          <p:cNvSpPr>
            <a:spLocks noGrp="1"/>
          </p:cNvSpPr>
          <p:nvPr>
            <p:ph type="sldNum" sz="quarter" idx="12"/>
          </p:nvPr>
        </p:nvSpPr>
        <p:spPr/>
        <p:txBody>
          <a:bodyPr/>
          <a:lstStyle/>
          <a:p>
            <a:fld id="{5FC0FCD1-77F1-4401-856E-B515063C8EAA}" type="slidenum">
              <a:rPr lang="fa-IR" smtClean="0"/>
              <a:t>34</a:t>
            </a:fld>
            <a:endParaRPr lang="fa-IR"/>
          </a:p>
        </p:txBody>
      </p:sp>
    </p:spTree>
    <p:extLst>
      <p:ext uri="{BB962C8B-B14F-4D97-AF65-F5344CB8AC3E}">
        <p14:creationId xmlns:p14="http://schemas.microsoft.com/office/powerpoint/2010/main" val="21311188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marL="228600" lvl="0" indent="-228600">
              <a:spcBef>
                <a:spcPts val="1000"/>
              </a:spcBef>
            </a:pPr>
            <a:r>
              <a:rPr lang="fa-IR" sz="2400" dirty="0">
                <a:solidFill>
                  <a:srgbClr val="002060"/>
                </a:solidFill>
                <a:latin typeface="Calibri" panose="020F0502020204030204"/>
                <a:cs typeface="B Yekan" panose="00000400000000000000" pitchFamily="2" charset="-78"/>
              </a:rPr>
              <a:t>روش مدیریت پروژه</a:t>
            </a:r>
            <a:br>
              <a:rPr lang="fa-IR" sz="2400" dirty="0">
                <a:solidFill>
                  <a:srgbClr val="002060"/>
                </a:solidFill>
                <a:latin typeface="Calibri" panose="020F0502020204030204"/>
                <a:cs typeface="B Yekan" panose="00000400000000000000" pitchFamily="2" charset="-78"/>
              </a:rPr>
            </a:br>
            <a:endParaRPr lang="fa-IR" sz="4800" dirty="0"/>
          </a:p>
        </p:txBody>
      </p:sp>
      <p:sp>
        <p:nvSpPr>
          <p:cNvPr id="3" name="Content Placeholder 2"/>
          <p:cNvSpPr>
            <a:spLocks noGrp="1"/>
          </p:cNvSpPr>
          <p:nvPr>
            <p:ph idx="1"/>
          </p:nvPr>
        </p:nvSpPr>
        <p:spPr/>
        <p:txBody>
          <a:bodyPr>
            <a:normAutofit/>
          </a:bodyPr>
          <a:lstStyle/>
          <a:p>
            <a:r>
              <a:rPr lang="fa-IR" sz="2000" dirty="0">
                <a:solidFill>
                  <a:srgbClr val="002060"/>
                </a:solidFill>
                <a:cs typeface="B Yekan" panose="00000400000000000000" pitchFamily="2" charset="-78"/>
              </a:rPr>
              <a:t>هنوز برخی بدون طرح اولیه سیستم اطلاعاتی تولید می کنند.</a:t>
            </a:r>
          </a:p>
          <a:p>
            <a:r>
              <a:rPr lang="fa-IR" sz="2000" dirty="0">
                <a:solidFill>
                  <a:srgbClr val="002060"/>
                </a:solidFill>
                <a:cs typeface="B Yekan" panose="00000400000000000000" pitchFamily="2" charset="-78"/>
              </a:rPr>
              <a:t>به کارگیری دانش مدیریت پروژه باید بخشی از یک متدولوژی باشد.</a:t>
            </a:r>
          </a:p>
          <a:p>
            <a:r>
              <a:rPr lang="fa-IR" sz="2000" dirty="0">
                <a:solidFill>
                  <a:srgbClr val="002060"/>
                </a:solidFill>
                <a:cs typeface="B Yekan" panose="00000400000000000000" pitchFamily="2" charset="-78"/>
              </a:rPr>
              <a:t>متدولوژی: مجموعه ای از فعالیت های گام به گام، فرایند ها و ابزار ها و استانداردهای کیفی ،کنترل ها و اقلام تحویل دادنی که برای کل پروژه تعریف شده اند.</a:t>
            </a:r>
          </a:p>
          <a:p>
            <a:r>
              <a:rPr lang="fa-IR" sz="2000" dirty="0">
                <a:solidFill>
                  <a:srgbClr val="002060"/>
                </a:solidFill>
                <a:cs typeface="B Yekan" panose="00000400000000000000" pitchFamily="2" charset="-78"/>
              </a:rPr>
              <a:t>علل استفاده از مدیریت پروژه در حمایت از پروژه های فا:</a:t>
            </a:r>
          </a:p>
          <a:p>
            <a:pPr lvl="1"/>
            <a:r>
              <a:rPr lang="fa-IR" sz="1600" dirty="0">
                <a:solidFill>
                  <a:srgbClr val="002060"/>
                </a:solidFill>
                <a:cs typeface="B Yekan" panose="00000400000000000000" pitchFamily="2" charset="-78"/>
              </a:rPr>
              <a:t>محدودیت منابع</a:t>
            </a:r>
          </a:p>
          <a:p>
            <a:pPr lvl="1"/>
            <a:r>
              <a:rPr lang="fa-IR" sz="1600" dirty="0">
                <a:solidFill>
                  <a:srgbClr val="002060"/>
                </a:solidFill>
                <a:cs typeface="B Yekan" panose="00000400000000000000" pitchFamily="2" charset="-78"/>
              </a:rPr>
              <a:t>انتظارات بالای مشتریان- انتظار تحویل محصولات با کیفیت در حوزه فا و به صورت حرفه ای</a:t>
            </a:r>
          </a:p>
          <a:p>
            <a:pPr lvl="1"/>
            <a:r>
              <a:rPr lang="fa-IR" sz="1600" dirty="0">
                <a:solidFill>
                  <a:srgbClr val="002060"/>
                </a:solidFill>
                <a:cs typeface="B Yekan" panose="00000400000000000000" pitchFamily="2" charset="-78"/>
              </a:rPr>
              <a:t>رقابت بالا( برون سپاری)- هیچ وقت سطح رقابت داخلی و خارجی چنین بالا نبوده است( امکان برون سپاری)</a:t>
            </a:r>
          </a:p>
          <a:p>
            <a:pPr lvl="1"/>
            <a:r>
              <a:rPr lang="fa-IR" sz="1600" dirty="0">
                <a:solidFill>
                  <a:srgbClr val="002060"/>
                </a:solidFill>
                <a:cs typeface="B Yekan" panose="00000400000000000000" pitchFamily="2" charset="-78"/>
              </a:rPr>
              <a:t>کارآمدی(</a:t>
            </a:r>
            <a:r>
              <a:rPr lang="en-US" sz="1600" dirty="0">
                <a:solidFill>
                  <a:srgbClr val="002060"/>
                </a:solidFill>
                <a:cs typeface="B Yekan" panose="00000400000000000000" pitchFamily="2" charset="-78"/>
              </a:rPr>
              <a:t>:</a:t>
            </a:r>
            <a:r>
              <a:rPr lang="fa-IR" sz="1600" dirty="0">
                <a:solidFill>
                  <a:srgbClr val="002060"/>
                </a:solidFill>
                <a:cs typeface="B Yekan" panose="00000400000000000000" pitchFamily="2" charset="-78"/>
              </a:rPr>
              <a:t> روش صحیح) و اثربخشی</a:t>
            </a:r>
            <a:r>
              <a:rPr lang="en-US" sz="1600" dirty="0">
                <a:solidFill>
                  <a:srgbClr val="002060"/>
                </a:solidFill>
                <a:cs typeface="B Yekan" panose="00000400000000000000" pitchFamily="2" charset="-78"/>
              </a:rPr>
              <a:t> </a:t>
            </a:r>
            <a:r>
              <a:rPr lang="fa-IR" sz="1600" dirty="0">
                <a:solidFill>
                  <a:srgbClr val="002060"/>
                </a:solidFill>
                <a:cs typeface="B Yekan" panose="00000400000000000000" pitchFamily="2" charset="-78"/>
              </a:rPr>
              <a:t>( کار صحیح): پذیرش مدیریت پروژه در سازمان در طی زمان منجر به افزایش کارآمدی و اثربخشی می شود.</a:t>
            </a:r>
          </a:p>
        </p:txBody>
      </p:sp>
      <p:sp>
        <p:nvSpPr>
          <p:cNvPr id="4" name="Slide Number Placeholder 3"/>
          <p:cNvSpPr>
            <a:spLocks noGrp="1"/>
          </p:cNvSpPr>
          <p:nvPr>
            <p:ph type="sldNum" sz="quarter" idx="12"/>
          </p:nvPr>
        </p:nvSpPr>
        <p:spPr/>
        <p:txBody>
          <a:bodyPr/>
          <a:lstStyle/>
          <a:p>
            <a:fld id="{5FC0FCD1-77F1-4401-856E-B515063C8EAA}" type="slidenum">
              <a:rPr lang="fa-IR" smtClean="0"/>
              <a:t>35</a:t>
            </a:fld>
            <a:endParaRPr lang="fa-IR"/>
          </a:p>
        </p:txBody>
      </p:sp>
    </p:spTree>
    <p:extLst>
      <p:ext uri="{BB962C8B-B14F-4D97-AF65-F5344CB8AC3E}">
        <p14:creationId xmlns:p14="http://schemas.microsoft.com/office/powerpoint/2010/main" val="302726320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p:cNvSpPr/>
          <p:nvPr/>
        </p:nvSpPr>
        <p:spPr>
          <a:xfrm>
            <a:off x="4591504" y="1027906"/>
            <a:ext cx="5486400" cy="1768475"/>
          </a:xfrm>
          <a:prstGeom prst="round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lnSpc>
                <a:spcPct val="90000"/>
              </a:lnSpc>
              <a:spcBef>
                <a:spcPts val="1000"/>
              </a:spcBef>
            </a:pPr>
            <a:r>
              <a:rPr lang="fa-IR" sz="2000">
                <a:solidFill>
                  <a:srgbClr val="002060"/>
                </a:solidFill>
                <a:cs typeface="B Yekan" panose="00000400000000000000" pitchFamily="2" charset="-78"/>
              </a:rPr>
              <a:t>مدیریت دانش فرآیندی سیستماتیک</a:t>
            </a:r>
          </a:p>
          <a:p>
            <a:pPr lvl="0" algn="ctr">
              <a:lnSpc>
                <a:spcPct val="90000"/>
              </a:lnSpc>
              <a:spcBef>
                <a:spcPts val="1000"/>
              </a:spcBef>
            </a:pPr>
            <a:r>
              <a:rPr lang="fa-IR" sz="2000">
                <a:solidFill>
                  <a:srgbClr val="002060"/>
                </a:solidFill>
                <a:cs typeface="B Yekan" panose="00000400000000000000" pitchFamily="2" charset="-78"/>
              </a:rPr>
              <a:t> برای کسب، خلق، تولید، تبادل و استفاده از </a:t>
            </a:r>
          </a:p>
          <a:p>
            <a:pPr lvl="0" algn="ctr">
              <a:lnSpc>
                <a:spcPct val="90000"/>
              </a:lnSpc>
              <a:spcBef>
                <a:spcPts val="1000"/>
              </a:spcBef>
            </a:pPr>
            <a:r>
              <a:rPr lang="fa-IR" sz="2000">
                <a:solidFill>
                  <a:srgbClr val="002060"/>
                </a:solidFill>
                <a:cs typeface="B Yekan" panose="00000400000000000000" pitchFamily="2" charset="-78"/>
              </a:rPr>
              <a:t>اطلاعات، بینش و تجربیات </a:t>
            </a:r>
          </a:p>
          <a:p>
            <a:pPr lvl="0" algn="ctr">
              <a:lnSpc>
                <a:spcPct val="90000"/>
              </a:lnSpc>
              <a:spcBef>
                <a:spcPts val="1000"/>
              </a:spcBef>
            </a:pPr>
            <a:r>
              <a:rPr lang="fa-IR" sz="2000">
                <a:solidFill>
                  <a:srgbClr val="002060"/>
                </a:solidFill>
                <a:cs typeface="B Yekan" panose="00000400000000000000" pitchFamily="2" charset="-78"/>
              </a:rPr>
              <a:t>جهت تبدیل ایده ها به ارزش های سازمانی است. </a:t>
            </a:r>
            <a:endParaRPr lang="fa-IR" sz="2000" dirty="0">
              <a:solidFill>
                <a:srgbClr val="002060"/>
              </a:solidFill>
              <a:cs typeface="B Yekan" panose="00000400000000000000" pitchFamily="2" charset="-78"/>
            </a:endParaRPr>
          </a:p>
        </p:txBody>
      </p:sp>
      <p:sp>
        <p:nvSpPr>
          <p:cNvPr id="2" name="Title 1"/>
          <p:cNvSpPr>
            <a:spLocks noGrp="1"/>
          </p:cNvSpPr>
          <p:nvPr>
            <p:ph type="title"/>
          </p:nvPr>
        </p:nvSpPr>
        <p:spPr/>
        <p:txBody>
          <a:bodyPr>
            <a:normAutofit/>
          </a:bodyPr>
          <a:lstStyle/>
          <a:p>
            <a:pPr marL="228600" lvl="0" indent="-228600">
              <a:spcBef>
                <a:spcPts val="1000"/>
              </a:spcBef>
            </a:pPr>
            <a:r>
              <a:rPr lang="fa-IR" sz="2400" dirty="0">
                <a:solidFill>
                  <a:srgbClr val="002060"/>
                </a:solidFill>
                <a:latin typeface="Calibri" panose="020F0502020204030204"/>
                <a:cs typeface="B Yekan" panose="00000400000000000000" pitchFamily="2" charset="-78"/>
              </a:rPr>
              <a:t>روش مدیریت دانش</a:t>
            </a:r>
            <a:br>
              <a:rPr lang="fa-IR" sz="2400" dirty="0">
                <a:solidFill>
                  <a:srgbClr val="002060"/>
                </a:solidFill>
                <a:latin typeface="Calibri" panose="020F0502020204030204"/>
                <a:cs typeface="B Yekan" panose="00000400000000000000" pitchFamily="2" charset="-78"/>
              </a:rPr>
            </a:br>
            <a:endParaRPr lang="fa-IR" sz="4800" dirty="0"/>
          </a:p>
        </p:txBody>
      </p:sp>
      <p:sp>
        <p:nvSpPr>
          <p:cNvPr id="3" name="Content Placeholder 2"/>
          <p:cNvSpPr>
            <a:spLocks noGrp="1"/>
          </p:cNvSpPr>
          <p:nvPr>
            <p:ph idx="1"/>
          </p:nvPr>
        </p:nvSpPr>
        <p:spPr>
          <a:xfrm>
            <a:off x="1023937" y="3518330"/>
            <a:ext cx="7314519" cy="2962300"/>
          </a:xfrm>
          <a:prstGeom prst="roundRect">
            <a:avLst/>
          </a:prstGeom>
          <a:ln w="28575">
            <a:solidFill>
              <a:schemeClr val="accent4"/>
            </a:solidFill>
          </a:ln>
        </p:spPr>
        <p:txBody>
          <a:bodyPr>
            <a:normAutofit/>
          </a:bodyPr>
          <a:lstStyle/>
          <a:p>
            <a:r>
              <a:rPr lang="fa-IR" sz="2000" dirty="0">
                <a:solidFill>
                  <a:srgbClr val="002060"/>
                </a:solidFill>
                <a:cs typeface="B Yekan" panose="00000400000000000000" pitchFamily="2" charset="-78"/>
              </a:rPr>
              <a:t>معمولا تجربیات تکه تکه در بخش های مختلف سازمان هستند و باید شانس بیاوری تا کسی را در سازمان پیدا کنی که تجربه کاری مشابه داشته باشد.</a:t>
            </a:r>
          </a:p>
          <a:p>
            <a:r>
              <a:rPr lang="fa-IR" sz="2000" dirty="0">
                <a:solidFill>
                  <a:srgbClr val="002060"/>
                </a:solidFill>
                <a:cs typeface="B Yekan" panose="00000400000000000000" pitchFamily="2" charset="-78"/>
              </a:rPr>
              <a:t>استفاده بهینه از زمان و تجربیات</a:t>
            </a:r>
          </a:p>
          <a:p>
            <a:r>
              <a:rPr lang="fa-IR" sz="2000" dirty="0">
                <a:solidFill>
                  <a:srgbClr val="002060"/>
                </a:solidFill>
                <a:cs typeface="B Yekan" panose="00000400000000000000" pitchFamily="2" charset="-78"/>
              </a:rPr>
              <a:t>جمع آوری قطعات دانش از قسمتهای مختلف سازمان</a:t>
            </a:r>
          </a:p>
          <a:p>
            <a:r>
              <a:rPr lang="fa-IR" sz="2000" dirty="0">
                <a:solidFill>
                  <a:srgbClr val="002060"/>
                </a:solidFill>
                <a:cs typeface="B Yekan" panose="00000400000000000000" pitchFamily="2" charset="-78"/>
              </a:rPr>
              <a:t>درسهای تجربیات قبلی</a:t>
            </a:r>
          </a:p>
          <a:p>
            <a:r>
              <a:rPr lang="fa-IR" sz="2000" dirty="0">
                <a:solidFill>
                  <a:srgbClr val="002060"/>
                </a:solidFill>
                <a:cs typeface="B Yekan" panose="00000400000000000000" pitchFamily="2" charset="-78"/>
              </a:rPr>
              <a:t>بهترین تجربه ها</a:t>
            </a:r>
          </a:p>
          <a:p>
            <a:endParaRPr lang="fa-IR" sz="2000" dirty="0">
              <a:solidFill>
                <a:srgbClr val="002060"/>
              </a:solidFill>
              <a:cs typeface="B Yekan" panose="00000400000000000000" pitchFamily="2" charset="-78"/>
            </a:endParaRPr>
          </a:p>
          <a:p>
            <a:endParaRPr lang="fa-IR" sz="2000" dirty="0">
              <a:solidFill>
                <a:srgbClr val="002060"/>
              </a:solidFill>
              <a:cs typeface="B Yekan" panose="00000400000000000000" pitchFamily="2" charset="-78"/>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6382" y="548368"/>
            <a:ext cx="3333750" cy="249555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7" name="Oval 6"/>
          <p:cNvSpPr/>
          <p:nvPr/>
        </p:nvSpPr>
        <p:spPr>
          <a:xfrm>
            <a:off x="8750299" y="3811054"/>
            <a:ext cx="2238830" cy="2056152"/>
          </a:xfrm>
          <a:prstGeom prst="ellipse">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lnSpc>
                <a:spcPct val="90000"/>
              </a:lnSpc>
              <a:spcBef>
                <a:spcPts val="1000"/>
              </a:spcBef>
            </a:pPr>
            <a:r>
              <a:rPr lang="fa-IR" sz="2000" b="1" dirty="0">
                <a:solidFill>
                  <a:schemeClr val="accent2"/>
                </a:solidFill>
                <a:cs typeface="B Yekan" panose="00000400000000000000" pitchFamily="2" charset="-78"/>
              </a:rPr>
              <a:t>هدف:</a:t>
            </a:r>
          </a:p>
          <a:p>
            <a:pPr lvl="0" algn="ctr">
              <a:lnSpc>
                <a:spcPct val="90000"/>
              </a:lnSpc>
              <a:spcBef>
                <a:spcPts val="1000"/>
              </a:spcBef>
            </a:pPr>
            <a:r>
              <a:rPr lang="fa-IR" sz="2000" dirty="0">
                <a:solidFill>
                  <a:srgbClr val="002060"/>
                </a:solidFill>
                <a:cs typeface="B Yekan" panose="00000400000000000000" pitchFamily="2" charset="-78"/>
              </a:rPr>
              <a:t>اطلاعات صحیح</a:t>
            </a:r>
          </a:p>
          <a:p>
            <a:pPr lvl="0" algn="ctr">
              <a:lnSpc>
                <a:spcPct val="90000"/>
              </a:lnSpc>
              <a:spcBef>
                <a:spcPts val="1000"/>
              </a:spcBef>
            </a:pPr>
            <a:r>
              <a:rPr lang="fa-IR" sz="2000" dirty="0">
                <a:solidFill>
                  <a:srgbClr val="002060"/>
                </a:solidFill>
                <a:cs typeface="B Yekan" panose="00000400000000000000" pitchFamily="2" charset="-78"/>
              </a:rPr>
              <a:t>به فرد صحیح</a:t>
            </a:r>
          </a:p>
          <a:p>
            <a:pPr lvl="0" algn="ctr">
              <a:lnSpc>
                <a:spcPct val="90000"/>
              </a:lnSpc>
              <a:spcBef>
                <a:spcPts val="1000"/>
              </a:spcBef>
            </a:pPr>
            <a:r>
              <a:rPr lang="fa-IR" sz="2000" dirty="0">
                <a:solidFill>
                  <a:srgbClr val="002060"/>
                </a:solidFill>
                <a:cs typeface="B Yekan" panose="00000400000000000000" pitchFamily="2" charset="-78"/>
              </a:rPr>
              <a:t>در زمان مناسب</a:t>
            </a:r>
          </a:p>
        </p:txBody>
      </p:sp>
      <p:sp>
        <p:nvSpPr>
          <p:cNvPr id="4" name="Slide Number Placeholder 3"/>
          <p:cNvSpPr>
            <a:spLocks noGrp="1"/>
          </p:cNvSpPr>
          <p:nvPr>
            <p:ph type="sldNum" sz="quarter" idx="12"/>
          </p:nvPr>
        </p:nvSpPr>
        <p:spPr/>
        <p:txBody>
          <a:bodyPr/>
          <a:lstStyle/>
          <a:p>
            <a:fld id="{5FC0FCD1-77F1-4401-856E-B515063C8EAA}" type="slidenum">
              <a:rPr lang="fa-IR" smtClean="0"/>
              <a:t>36</a:t>
            </a:fld>
            <a:endParaRPr lang="fa-IR"/>
          </a:p>
        </p:txBody>
      </p:sp>
    </p:spTree>
    <p:extLst>
      <p:ext uri="{BB962C8B-B14F-4D97-AF65-F5344CB8AC3E}">
        <p14:creationId xmlns:p14="http://schemas.microsoft.com/office/powerpoint/2010/main" val="123957368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srcRect l="28183" t="59945" r="20097" b="16722"/>
          <a:stretch/>
        </p:blipFill>
        <p:spPr>
          <a:xfrm>
            <a:off x="354011" y="1787626"/>
            <a:ext cx="11174266" cy="2831568"/>
          </a:xfrm>
          <a:prstGeom prst="rect">
            <a:avLst/>
          </a:prstGeom>
          <a:ln>
            <a:noFill/>
          </a:ln>
          <a:effectLst>
            <a:softEdge rad="112500"/>
          </a:effectLst>
        </p:spPr>
      </p:pic>
      <p:sp>
        <p:nvSpPr>
          <p:cNvPr id="2" name="Slide Number Placeholder 1"/>
          <p:cNvSpPr>
            <a:spLocks noGrp="1"/>
          </p:cNvSpPr>
          <p:nvPr>
            <p:ph type="sldNum" sz="quarter" idx="12"/>
          </p:nvPr>
        </p:nvSpPr>
        <p:spPr/>
        <p:txBody>
          <a:bodyPr/>
          <a:lstStyle/>
          <a:p>
            <a:fld id="{5FC0FCD1-77F1-4401-856E-B515063C8EAA}" type="slidenum">
              <a:rPr lang="fa-IR" smtClean="0"/>
              <a:t>37</a:t>
            </a:fld>
            <a:endParaRPr lang="fa-IR"/>
          </a:p>
        </p:txBody>
      </p:sp>
    </p:spTree>
    <p:extLst>
      <p:ext uri="{BB962C8B-B14F-4D97-AF65-F5344CB8AC3E}">
        <p14:creationId xmlns:p14="http://schemas.microsoft.com/office/powerpoint/2010/main" val="30195954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fa-IR" sz="2400" dirty="0">
                <a:cs typeface="B Yekan" panose="00000400000000000000" pitchFamily="2" charset="-78"/>
              </a:rPr>
              <a:t>یک پروژه چیست؟</a:t>
            </a:r>
            <a:br>
              <a:rPr lang="fa-IR" sz="2400" dirty="0">
                <a:cs typeface="B Yekan" panose="00000400000000000000" pitchFamily="2" charset="-78"/>
              </a:rPr>
            </a:br>
            <a:endParaRPr lang="fa-IR" sz="2400" dirty="0">
              <a:cs typeface="B Yekan" panose="00000400000000000000" pitchFamily="2" charset="-78"/>
            </a:endParaRPr>
          </a:p>
        </p:txBody>
      </p:sp>
      <p:sp>
        <p:nvSpPr>
          <p:cNvPr id="3" name="Content Placeholder 2"/>
          <p:cNvSpPr>
            <a:spLocks noGrp="1"/>
          </p:cNvSpPr>
          <p:nvPr>
            <p:ph idx="1"/>
          </p:nvPr>
        </p:nvSpPr>
        <p:spPr>
          <a:xfrm>
            <a:off x="6960358" y="2819411"/>
            <a:ext cx="4393442" cy="2398032"/>
          </a:xfrm>
        </p:spPr>
        <p:txBody>
          <a:bodyPr>
            <a:normAutofit/>
          </a:bodyPr>
          <a:lstStyle/>
          <a:p>
            <a:pPr marL="0" indent="0">
              <a:buNone/>
            </a:pPr>
            <a:r>
              <a:rPr lang="fa-IR" sz="2000" dirty="0">
                <a:cs typeface="B Yekan" panose="00000400000000000000" pitchFamily="2" charset="-78"/>
              </a:rPr>
              <a:t>تلاشی</a:t>
            </a:r>
            <a:r>
              <a:rPr lang="fa-IR" sz="2000" dirty="0">
                <a:solidFill>
                  <a:srgbClr val="002060"/>
                </a:solidFill>
                <a:cs typeface="B Yekan" panose="00000400000000000000" pitchFamily="2" charset="-78"/>
              </a:rPr>
              <a:t> </a:t>
            </a:r>
          </a:p>
          <a:p>
            <a:r>
              <a:rPr lang="fa-IR" sz="2000" dirty="0">
                <a:solidFill>
                  <a:srgbClr val="002060"/>
                </a:solidFill>
                <a:cs typeface="B Yekan" panose="00000400000000000000" pitchFamily="2" charset="-78"/>
              </a:rPr>
              <a:t>منحصر به فرد </a:t>
            </a:r>
          </a:p>
          <a:p>
            <a:r>
              <a:rPr lang="fa-IR" sz="2000" dirty="0">
                <a:solidFill>
                  <a:srgbClr val="002060"/>
                </a:solidFill>
                <a:cs typeface="B Yekan" panose="00000400000000000000" pitchFamily="2" charset="-78"/>
              </a:rPr>
              <a:t>موقت</a:t>
            </a:r>
          </a:p>
          <a:p>
            <a:r>
              <a:rPr lang="fa-IR" sz="2000" dirty="0">
                <a:solidFill>
                  <a:srgbClr val="002060"/>
                </a:solidFill>
                <a:cs typeface="B Yekan" panose="00000400000000000000" pitchFamily="2" charset="-78"/>
              </a:rPr>
              <a:t>زمان شروع و پایان معین</a:t>
            </a:r>
          </a:p>
          <a:p>
            <a:r>
              <a:rPr lang="fa-IR" sz="2000" dirty="0">
                <a:solidFill>
                  <a:srgbClr val="002060"/>
                </a:solidFill>
                <a:cs typeface="B Yekan" panose="00000400000000000000" pitchFamily="2" charset="-78"/>
              </a:rPr>
              <a:t>با هدف تحویل یک محصول یا خدمت معین یا تغییر آن </a:t>
            </a:r>
            <a:r>
              <a:rPr lang="fa-IR" sz="2000" dirty="0">
                <a:cs typeface="B Yekan" panose="00000400000000000000" pitchFamily="2" charset="-78"/>
              </a:rPr>
              <a:t>است.</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8301" y="2688290"/>
            <a:ext cx="4179357" cy="2674788"/>
          </a:xfrm>
          <a:prstGeom prst="rect">
            <a:avLst/>
          </a:prstGeom>
        </p:spPr>
      </p:pic>
      <p:sp>
        <p:nvSpPr>
          <p:cNvPr id="5" name="Content Placeholder 2"/>
          <p:cNvSpPr txBox="1">
            <a:spLocks/>
          </p:cNvSpPr>
          <p:nvPr/>
        </p:nvSpPr>
        <p:spPr>
          <a:xfrm>
            <a:off x="1471086" y="1200495"/>
            <a:ext cx="9882714" cy="105455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vert="horz" lIns="91440" tIns="45720" rIns="91440" bIns="45720" rtlCol="1">
            <a:noAutofit/>
          </a:bodyPr>
          <a:lst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rtl="0">
              <a:buFont typeface="Arial" panose="020B0604020202020204" pitchFamily="34" charset="0"/>
              <a:buNone/>
            </a:pPr>
            <a:r>
              <a:rPr lang="en-US" sz="1800" b="1" dirty="0">
                <a:latin typeface="Times New Roman" panose="02020603050405020304" pitchFamily="18" charset="0"/>
                <a:cs typeface="Times New Roman" panose="02020603050405020304" pitchFamily="18" charset="0"/>
              </a:rPr>
              <a:t>PMI</a:t>
            </a:r>
            <a:r>
              <a:rPr lang="en-US" sz="1800" dirty="0">
                <a:latin typeface="Times New Roman" panose="02020603050405020304" pitchFamily="18" charset="0"/>
                <a:cs typeface="Times New Roman" panose="02020603050405020304" pitchFamily="18" charset="0"/>
              </a:rPr>
              <a:t>( Project management Institute):</a:t>
            </a:r>
          </a:p>
          <a:p>
            <a:pPr marL="0" indent="0" algn="l" rtl="0">
              <a:buFont typeface="Arial" panose="020B0604020202020204" pitchFamily="34" charset="0"/>
              <a:buNone/>
            </a:pPr>
            <a:r>
              <a:rPr lang="en-US" sz="1800" dirty="0">
                <a:latin typeface="Times New Roman" panose="02020603050405020304" pitchFamily="18" charset="0"/>
                <a:cs typeface="Times New Roman" panose="02020603050405020304" pitchFamily="18" charset="0"/>
              </a:rPr>
              <a:t>Project is a </a:t>
            </a:r>
            <a:r>
              <a:rPr lang="en-US" sz="1800" b="1" dirty="0">
                <a:solidFill>
                  <a:srgbClr val="002060"/>
                </a:solidFill>
                <a:latin typeface="Times New Roman" panose="02020603050405020304" pitchFamily="18" charset="0"/>
                <a:cs typeface="Times New Roman" panose="02020603050405020304" pitchFamily="18" charset="0"/>
              </a:rPr>
              <a:t>temporary</a:t>
            </a:r>
            <a:r>
              <a:rPr lang="en-US" sz="1800" dirty="0">
                <a:solidFill>
                  <a:srgbClr val="002060"/>
                </a:solidFill>
                <a:latin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cs typeface="Times New Roman" panose="02020603050405020304" pitchFamily="18" charset="0"/>
              </a:rPr>
              <a:t>endeavor undertaken to accomplish a </a:t>
            </a:r>
            <a:r>
              <a:rPr lang="en-US" sz="1800" b="1" dirty="0">
                <a:solidFill>
                  <a:srgbClr val="002060"/>
                </a:solidFill>
                <a:latin typeface="Times New Roman" panose="02020603050405020304" pitchFamily="18" charset="0"/>
                <a:cs typeface="Times New Roman" panose="02020603050405020304" pitchFamily="18" charset="0"/>
              </a:rPr>
              <a:t>unique</a:t>
            </a:r>
            <a:r>
              <a:rPr lang="en-US" sz="1800" dirty="0">
                <a:solidFill>
                  <a:srgbClr val="002060"/>
                </a:solidFill>
                <a:latin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cs typeface="Times New Roman" panose="02020603050405020304" pitchFamily="18" charset="0"/>
              </a:rPr>
              <a:t>product, service or result.</a:t>
            </a:r>
          </a:p>
          <a:p>
            <a:pPr marL="0" indent="0">
              <a:buFont typeface="Arial" panose="020B0604020202020204" pitchFamily="34" charset="0"/>
              <a:buNone/>
            </a:pPr>
            <a:endParaRPr lang="fa-IR" sz="1800" dirty="0">
              <a:latin typeface="Times New Roman" panose="02020603050405020304" pitchFamily="18" charset="0"/>
              <a:cs typeface="Times New Roman" panose="02020603050405020304" pitchFamily="18" charset="0"/>
            </a:endParaRPr>
          </a:p>
        </p:txBody>
      </p:sp>
      <p:sp>
        <p:nvSpPr>
          <p:cNvPr id="6" name="Content Placeholder 2"/>
          <p:cNvSpPr txBox="1">
            <a:spLocks/>
          </p:cNvSpPr>
          <p:nvPr/>
        </p:nvSpPr>
        <p:spPr>
          <a:xfrm>
            <a:off x="1471086" y="5781805"/>
            <a:ext cx="9882714" cy="907358"/>
          </a:xfrm>
          <a:prstGeom prst="roundRect">
            <a:avLst/>
          </a:prstGeom>
          <a:solidFill>
            <a:schemeClr val="accent4">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vert="horz" lIns="91440" tIns="45720" rIns="91440" bIns="45720" rtlCol="1">
            <a:noAutofit/>
          </a:bodyPr>
          <a:lst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rtl="0">
              <a:buNone/>
            </a:pPr>
            <a:r>
              <a:rPr lang="en-US" sz="1800" b="1" dirty="0"/>
              <a:t>Things that we do (or work that we do) which is routine and regular</a:t>
            </a:r>
            <a:r>
              <a:rPr lang="en-US" sz="1800" dirty="0"/>
              <a:t> are not projects. Things that repeat for ever, are not projects. But, things that are done towards a one-time effort, done seeking a specific outcome are projects.</a:t>
            </a:r>
          </a:p>
        </p:txBody>
      </p:sp>
      <p:sp>
        <p:nvSpPr>
          <p:cNvPr id="7" name="Slide Number Placeholder 6"/>
          <p:cNvSpPr>
            <a:spLocks noGrp="1"/>
          </p:cNvSpPr>
          <p:nvPr>
            <p:ph type="sldNum" sz="quarter" idx="12"/>
          </p:nvPr>
        </p:nvSpPr>
        <p:spPr/>
        <p:txBody>
          <a:bodyPr/>
          <a:lstStyle/>
          <a:p>
            <a:fld id="{5FC0FCD1-77F1-4401-856E-B515063C8EAA}" type="slidenum">
              <a:rPr lang="fa-IR" smtClean="0"/>
              <a:t>38</a:t>
            </a:fld>
            <a:endParaRPr lang="fa-IR"/>
          </a:p>
        </p:txBody>
      </p:sp>
    </p:spTree>
    <p:extLst>
      <p:ext uri="{BB962C8B-B14F-4D97-AF65-F5344CB8AC3E}">
        <p14:creationId xmlns:p14="http://schemas.microsoft.com/office/powerpoint/2010/main" val="381879544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fa-IR" sz="2400" dirty="0">
                <a:cs typeface="B Yekan" panose="00000400000000000000" pitchFamily="2" charset="-78"/>
              </a:rPr>
              <a:t>ویژگی های پروژه چیست؟</a:t>
            </a:r>
            <a:br>
              <a:rPr lang="fa-IR" sz="2400" dirty="0">
                <a:cs typeface="B Yekan" panose="00000400000000000000" pitchFamily="2" charset="-78"/>
              </a:rPr>
            </a:br>
            <a:endParaRPr lang="fa-IR" sz="2400" dirty="0">
              <a:cs typeface="B Yekan" panose="00000400000000000000" pitchFamily="2" charset="-78"/>
            </a:endParaRPr>
          </a:p>
        </p:txBody>
      </p:sp>
      <p:sp>
        <p:nvSpPr>
          <p:cNvPr id="3" name="Content Placeholder 2"/>
          <p:cNvSpPr>
            <a:spLocks noGrp="1"/>
          </p:cNvSpPr>
          <p:nvPr>
            <p:ph idx="1"/>
          </p:nvPr>
        </p:nvSpPr>
        <p:spPr>
          <a:xfrm>
            <a:off x="145143" y="1211943"/>
            <a:ext cx="11466286" cy="4965020"/>
          </a:xfrm>
          <a:prstGeom prst="roundRect">
            <a:avLst/>
          </a:prstGeom>
          <a:solidFill>
            <a:schemeClr val="accent4">
              <a:lumMod val="20000"/>
              <a:lumOff val="80000"/>
            </a:schemeClr>
          </a:solidFill>
          <a:ln w="19050">
            <a:solidFill>
              <a:schemeClr val="accent4"/>
            </a:solidFill>
          </a:ln>
        </p:spPr>
        <p:txBody>
          <a:bodyPr>
            <a:normAutofit fontScale="92500" lnSpcReduction="20000"/>
          </a:bodyPr>
          <a:lstStyle/>
          <a:p>
            <a:r>
              <a:rPr lang="fa-IR" sz="2000" dirty="0">
                <a:solidFill>
                  <a:srgbClr val="002060"/>
                </a:solidFill>
                <a:cs typeface="B Yekan" panose="00000400000000000000" pitchFamily="2" charset="-78"/>
              </a:rPr>
              <a:t>بازه زمانی ( شروع و پایان)</a:t>
            </a:r>
          </a:p>
          <a:p>
            <a:r>
              <a:rPr lang="fa-IR" sz="2000" dirty="0">
                <a:solidFill>
                  <a:srgbClr val="002060"/>
                </a:solidFill>
                <a:cs typeface="B Yekan" panose="00000400000000000000" pitchFamily="2" charset="-78"/>
              </a:rPr>
              <a:t>هدف</a:t>
            </a:r>
            <a:r>
              <a:rPr lang="en-US" sz="2000" dirty="0">
                <a:solidFill>
                  <a:srgbClr val="002060"/>
                </a:solidFill>
                <a:cs typeface="B Yekan" panose="00000400000000000000" pitchFamily="2" charset="-78"/>
              </a:rPr>
              <a:t> </a:t>
            </a:r>
            <a:r>
              <a:rPr lang="fa-IR" sz="2000" dirty="0">
                <a:solidFill>
                  <a:srgbClr val="002060"/>
                </a:solidFill>
                <a:cs typeface="B Yekan" panose="00000400000000000000" pitchFamily="2" charset="-78"/>
              </a:rPr>
              <a:t> (مثال: سیستم، نرم افزار، پیشنهاد،...) هدف باید </a:t>
            </a:r>
            <a:r>
              <a:rPr lang="fa-IR" sz="2000" b="1" dirty="0">
                <a:solidFill>
                  <a:srgbClr val="002060"/>
                </a:solidFill>
                <a:cs typeface="B Yekan" panose="00000400000000000000" pitchFamily="2" charset="-78"/>
              </a:rPr>
              <a:t>ملموس</a:t>
            </a:r>
            <a:r>
              <a:rPr lang="fa-IR" sz="2000" dirty="0">
                <a:solidFill>
                  <a:srgbClr val="002060"/>
                </a:solidFill>
                <a:cs typeface="B Yekan" panose="00000400000000000000" pitchFamily="2" charset="-78"/>
              </a:rPr>
              <a:t> باشد، دارای ارزش مشخص برای سازمان باشد، هدف باید </a:t>
            </a:r>
            <a:r>
              <a:rPr lang="fa-IR" sz="2000" b="1" dirty="0">
                <a:solidFill>
                  <a:srgbClr val="002060"/>
                </a:solidFill>
                <a:cs typeface="B Yekan" panose="00000400000000000000" pitchFamily="2" charset="-78"/>
              </a:rPr>
              <a:t>قدرت تعیین مسیر، بودجه و زمانبدی </a:t>
            </a:r>
            <a:r>
              <a:rPr lang="fa-IR" sz="2000" dirty="0">
                <a:solidFill>
                  <a:srgbClr val="002060"/>
                </a:solidFill>
                <a:cs typeface="B Yekan" panose="00000400000000000000" pitchFamily="2" charset="-78"/>
              </a:rPr>
              <a:t>را  داشته باشد، واضح باشد، مورد </a:t>
            </a:r>
            <a:r>
              <a:rPr lang="fa-IR" sz="2000" b="1" dirty="0">
                <a:solidFill>
                  <a:srgbClr val="002060"/>
                </a:solidFill>
                <a:cs typeface="B Yekan" panose="00000400000000000000" pitchFamily="2" charset="-78"/>
              </a:rPr>
              <a:t>توافق</a:t>
            </a:r>
            <a:r>
              <a:rPr lang="fa-IR" sz="2000" dirty="0">
                <a:solidFill>
                  <a:srgbClr val="002060"/>
                </a:solidFill>
                <a:cs typeface="B Yekan" panose="00000400000000000000" pitchFamily="2" charset="-78"/>
              </a:rPr>
              <a:t> باشد، </a:t>
            </a:r>
            <a:r>
              <a:rPr lang="fa-IR" sz="2000" b="1" dirty="0">
                <a:solidFill>
                  <a:srgbClr val="002060"/>
                </a:solidFill>
                <a:cs typeface="B Yekan" panose="00000400000000000000" pitchFamily="2" charset="-78"/>
              </a:rPr>
              <a:t>مشخص</a:t>
            </a:r>
            <a:r>
              <a:rPr lang="fa-IR" sz="2000" dirty="0">
                <a:solidFill>
                  <a:srgbClr val="002060"/>
                </a:solidFill>
                <a:cs typeface="B Yekan" panose="00000400000000000000" pitchFamily="2" charset="-78"/>
              </a:rPr>
              <a:t> و </a:t>
            </a:r>
            <a:r>
              <a:rPr lang="fa-IR" sz="2000" b="1" dirty="0">
                <a:solidFill>
                  <a:srgbClr val="002060"/>
                </a:solidFill>
                <a:cs typeface="B Yekan" panose="00000400000000000000" pitchFamily="2" charset="-78"/>
              </a:rPr>
              <a:t>قابل اندازه گیری </a:t>
            </a:r>
            <a:r>
              <a:rPr lang="fa-IR" sz="2000" dirty="0">
                <a:solidFill>
                  <a:srgbClr val="002060"/>
                </a:solidFill>
                <a:cs typeface="B Yekan" panose="00000400000000000000" pitchFamily="2" charset="-78"/>
              </a:rPr>
              <a:t>باشد.</a:t>
            </a:r>
          </a:p>
          <a:p>
            <a:r>
              <a:rPr lang="fa-IR" sz="2000" dirty="0">
                <a:solidFill>
                  <a:srgbClr val="002060"/>
                </a:solidFill>
                <a:cs typeface="B Yekan" panose="00000400000000000000" pitchFamily="2" charset="-78"/>
              </a:rPr>
              <a:t>مالک ( ذی نفعان پروژه متعدد هستند اما پروژه حامی مالی مشخصی باید داشته باشد. این حامی مالی می تواند مدیر اجرایی، کاربر نهایی، مشتری ای باشد که تمایل به جهت دهی، تامین مالی و تامین دیگر منابع برای پروژه دارد.)</a:t>
            </a:r>
          </a:p>
          <a:p>
            <a:r>
              <a:rPr lang="fa-IR" sz="2000" dirty="0">
                <a:solidFill>
                  <a:srgbClr val="002060"/>
                </a:solidFill>
                <a:cs typeface="B Yekan" panose="00000400000000000000" pitchFamily="2" charset="-78"/>
              </a:rPr>
              <a:t>منابع( زمان، پول، انسان، فناوری) منابع راه رسیدن به پروژه و محدودیت های آن را تعیین می کنند. الان نیروی فا گران تر از سیستم های فا هستند</a:t>
            </a:r>
          </a:p>
          <a:p>
            <a:r>
              <a:rPr lang="fa-IR" sz="2000" dirty="0">
                <a:solidFill>
                  <a:srgbClr val="002060"/>
                </a:solidFill>
                <a:cs typeface="B Yekan" panose="00000400000000000000" pitchFamily="2" charset="-78"/>
              </a:rPr>
              <a:t>نقش( مدیر، مالک، متخصص فنی و غیر فنی)</a:t>
            </a:r>
          </a:p>
          <a:p>
            <a:r>
              <a:rPr lang="fa-IR" sz="2000" dirty="0">
                <a:solidFill>
                  <a:srgbClr val="002060"/>
                </a:solidFill>
                <a:cs typeface="B Yekan" panose="00000400000000000000" pitchFamily="2" charset="-78"/>
              </a:rPr>
              <a:t>ریسک و فرضیات</a:t>
            </a:r>
            <a:r>
              <a:rPr lang="en-US" sz="2000" dirty="0">
                <a:solidFill>
                  <a:srgbClr val="002060"/>
                </a:solidFill>
                <a:cs typeface="B Yekan" panose="00000400000000000000" pitchFamily="2" charset="-78"/>
              </a:rPr>
              <a:t> </a:t>
            </a:r>
            <a:r>
              <a:rPr lang="fa-IR" sz="2000" dirty="0">
                <a:solidFill>
                  <a:srgbClr val="002060"/>
                </a:solidFill>
                <a:cs typeface="B Yekan" panose="00000400000000000000" pitchFamily="2" charset="-78"/>
              </a:rPr>
              <a:t>(ریسک های داخلی، ریسک های خارجی و فرضیاتی که بر اساس آنها حوزه، هزینه و زمانبندی مشخص میشود).</a:t>
            </a:r>
          </a:p>
          <a:p>
            <a:r>
              <a:rPr lang="fa-IR" sz="2000" dirty="0">
                <a:solidFill>
                  <a:srgbClr val="002060"/>
                </a:solidFill>
                <a:cs typeface="B Yekan" panose="00000400000000000000" pitchFamily="2" charset="-78"/>
              </a:rPr>
              <a:t>فعالیت های وابسته (زیرساخت و پیش نیازها، جزییات پیش رونده و رشد پیچیدگی)</a:t>
            </a:r>
          </a:p>
          <a:p>
            <a:r>
              <a:rPr lang="fa-IR" sz="2000" dirty="0">
                <a:solidFill>
                  <a:srgbClr val="002060"/>
                </a:solidFill>
                <a:cs typeface="B Yekan" panose="00000400000000000000" pitchFamily="2" charset="-78"/>
              </a:rPr>
              <a:t>تغییر سازمانی ( پروژه ها تغییرات سازمانی هستند و ممکن است با مقاومت نیروهای انسانی مواجه شوند.)</a:t>
            </a:r>
          </a:p>
          <a:p>
            <a:r>
              <a:rPr lang="fa-IR" sz="2000" dirty="0">
                <a:solidFill>
                  <a:srgbClr val="002060"/>
                </a:solidFill>
                <a:cs typeface="B Yekan" panose="00000400000000000000" pitchFamily="2" charset="-78"/>
              </a:rPr>
              <a:t>عمل کردن در محیطی بزرگتر از خود پروژه( مدیر پروژه باید درک صحیحی از فرهنگ سازمانی، سیاست ها، علایق و محیط پروژه اش داشته باشد و برای هر محیطی متناسب با همان محیط عمل کند.)</a:t>
            </a:r>
          </a:p>
        </p:txBody>
      </p:sp>
      <p:sp>
        <p:nvSpPr>
          <p:cNvPr id="4" name="Slide Number Placeholder 3"/>
          <p:cNvSpPr>
            <a:spLocks noGrp="1"/>
          </p:cNvSpPr>
          <p:nvPr>
            <p:ph type="sldNum" sz="quarter" idx="12"/>
          </p:nvPr>
        </p:nvSpPr>
        <p:spPr/>
        <p:txBody>
          <a:bodyPr/>
          <a:lstStyle/>
          <a:p>
            <a:fld id="{5FC0FCD1-77F1-4401-856E-B515063C8EAA}" type="slidenum">
              <a:rPr lang="fa-IR" smtClean="0"/>
              <a:t>39</a:t>
            </a:fld>
            <a:endParaRPr lang="fa-IR"/>
          </a:p>
        </p:txBody>
      </p:sp>
    </p:spTree>
    <p:extLst>
      <p:ext uri="{BB962C8B-B14F-4D97-AF65-F5344CB8AC3E}">
        <p14:creationId xmlns:p14="http://schemas.microsoft.com/office/powerpoint/2010/main" val="38063374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21925" y="148281"/>
            <a:ext cx="8209789" cy="1869205"/>
          </a:xfrm>
        </p:spPr>
        <p:txBody>
          <a:bodyPr>
            <a:normAutofit fontScale="90000"/>
          </a:bodyPr>
          <a:lstStyle/>
          <a:p>
            <a:pPr algn="ctr"/>
            <a:r>
              <a:rPr lang="fa-IR" dirty="0">
                <a:cs typeface="B Yekan" panose="00000400000000000000" pitchFamily="2" charset="-78"/>
              </a:rPr>
              <a:t>هدف </a:t>
            </a:r>
            <a:br>
              <a:rPr lang="en-US" dirty="0">
                <a:cs typeface="B Yekan" panose="00000400000000000000" pitchFamily="2" charset="-78"/>
              </a:rPr>
            </a:br>
            <a:r>
              <a:rPr lang="fa-IR" dirty="0">
                <a:cs typeface="B Yekan" panose="00000400000000000000" pitchFamily="2" charset="-78"/>
              </a:rPr>
              <a:t> </a:t>
            </a:r>
            <a:br>
              <a:rPr lang="en-US" dirty="0">
                <a:cs typeface="B Yekan" panose="00000400000000000000" pitchFamily="2" charset="-78"/>
              </a:rPr>
            </a:br>
            <a:r>
              <a:rPr lang="fa-IR" dirty="0">
                <a:cs typeface="B Yekan" panose="00000400000000000000" pitchFamily="2" charset="-78"/>
              </a:rPr>
              <a:t>افزایش موفقیت پروژه با کمک رشته ای نسبتا جدید به نام مپفا</a:t>
            </a:r>
            <a:endParaRPr lang="en-US" dirty="0">
              <a:cs typeface="B Yekan" panose="00000400000000000000" pitchFamily="2" charset="-78"/>
            </a:endParaRPr>
          </a:p>
        </p:txBody>
      </p:sp>
      <p:pic>
        <p:nvPicPr>
          <p:cNvPr id="4" name="Content Placeholder 3"/>
          <p:cNvPicPr>
            <a:picLocks noGrp="1" noChangeAspect="1"/>
          </p:cNvPicPr>
          <p:nvPr>
            <p:ph idx="1"/>
          </p:nvPr>
        </p:nvPicPr>
        <p:blipFill>
          <a:blip r:embed="rId2"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4332824" y="3476980"/>
            <a:ext cx="4505592" cy="3267455"/>
          </a:xfrm>
        </p:spPr>
      </p:pic>
      <p:sp>
        <p:nvSpPr>
          <p:cNvPr id="3" name="Rectangle 2"/>
          <p:cNvSpPr/>
          <p:nvPr/>
        </p:nvSpPr>
        <p:spPr>
          <a:xfrm>
            <a:off x="2290609" y="2931022"/>
            <a:ext cx="8341105" cy="646331"/>
          </a:xfrm>
          <a:prstGeom prst="rect">
            <a:avLst/>
          </a:prstGeom>
          <a:solidFill>
            <a:schemeClr val="accent2">
              <a:lumMod val="40000"/>
              <a:lumOff val="60000"/>
            </a:schemeClr>
          </a:solidFill>
        </p:spPr>
        <p:txBody>
          <a:bodyPr wrap="square">
            <a:spAutoFit/>
          </a:bodyPr>
          <a:lstStyle/>
          <a:p>
            <a:r>
              <a:rPr lang="fa-IR" dirty="0">
                <a:cs typeface="B Yekan" panose="00000400000000000000" pitchFamily="2" charset="-78"/>
              </a:rPr>
              <a:t>ترکیبی  از مدیریت پروژه نوین، مدیریت سیستم های اطلاعاتی، مدیریت نرم افزار، تحلیل  و طراحی سیستم برای رسیدن به زیرساختی </a:t>
            </a:r>
            <a:r>
              <a:rPr lang="fa-IR" b="1" dirty="0">
                <a:solidFill>
                  <a:schemeClr val="accent2"/>
                </a:solidFill>
                <a:cs typeface="B Yekan" panose="00000400000000000000" pitchFamily="2" charset="-78"/>
              </a:rPr>
              <a:t>منطقی</a:t>
            </a:r>
            <a:r>
              <a:rPr lang="fa-IR" dirty="0">
                <a:solidFill>
                  <a:schemeClr val="accent2"/>
                </a:solidFill>
                <a:cs typeface="B Yekan" panose="00000400000000000000" pitchFamily="2" charset="-78"/>
              </a:rPr>
              <a:t> </a:t>
            </a:r>
            <a:r>
              <a:rPr lang="fa-IR" dirty="0">
                <a:cs typeface="B Yekan" panose="00000400000000000000" pitchFamily="2" charset="-78"/>
              </a:rPr>
              <a:t>و </a:t>
            </a:r>
            <a:r>
              <a:rPr lang="fa-IR" b="1" dirty="0">
                <a:solidFill>
                  <a:schemeClr val="accent2"/>
                </a:solidFill>
                <a:cs typeface="B Yekan" panose="00000400000000000000" pitchFamily="2" charset="-78"/>
              </a:rPr>
              <a:t>تکرارپذیر</a:t>
            </a:r>
            <a:r>
              <a:rPr lang="fa-IR" dirty="0">
                <a:solidFill>
                  <a:schemeClr val="accent2"/>
                </a:solidFill>
                <a:cs typeface="B Yekan" panose="00000400000000000000" pitchFamily="2" charset="-78"/>
              </a:rPr>
              <a:t> </a:t>
            </a:r>
            <a:r>
              <a:rPr lang="fa-IR" dirty="0">
                <a:cs typeface="B Yekan" panose="00000400000000000000" pitchFamily="2" charset="-78"/>
              </a:rPr>
              <a:t>جهت افزایش احتمال موفقیت مپفا</a:t>
            </a:r>
            <a:endParaRPr lang="en-US" dirty="0">
              <a:cs typeface="B Yekan" panose="00000400000000000000" pitchFamily="2" charset="-78"/>
            </a:endParaRPr>
          </a:p>
        </p:txBody>
      </p:sp>
      <p:sp>
        <p:nvSpPr>
          <p:cNvPr id="5" name="Slide Number Placeholder 4"/>
          <p:cNvSpPr>
            <a:spLocks noGrp="1"/>
          </p:cNvSpPr>
          <p:nvPr>
            <p:ph type="sldNum" sz="quarter" idx="12"/>
          </p:nvPr>
        </p:nvSpPr>
        <p:spPr/>
        <p:txBody>
          <a:bodyPr/>
          <a:lstStyle/>
          <a:p>
            <a:fld id="{5FC0FCD1-77F1-4401-856E-B515063C8EAA}" type="slidenum">
              <a:rPr lang="fa-IR" smtClean="0"/>
              <a:t>4</a:t>
            </a:fld>
            <a:endParaRPr lang="fa-IR"/>
          </a:p>
        </p:txBody>
      </p:sp>
    </p:spTree>
    <p:extLst>
      <p:ext uri="{BB962C8B-B14F-4D97-AF65-F5344CB8AC3E}">
        <p14:creationId xmlns:p14="http://schemas.microsoft.com/office/powerpoint/2010/main" val="243427425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fa-IR" sz="2400" dirty="0">
                <a:cs typeface="B Yekan" panose="00000400000000000000" pitchFamily="2" charset="-78"/>
              </a:rPr>
              <a:t>مثلث محدودیت های مدیریت پروژه</a:t>
            </a:r>
            <a:br>
              <a:rPr lang="fa-IR" sz="2400" dirty="0">
                <a:cs typeface="B Yekan" panose="00000400000000000000" pitchFamily="2" charset="-78"/>
              </a:rPr>
            </a:br>
            <a:endParaRPr lang="fa-IR" sz="2400" dirty="0"/>
          </a:p>
        </p:txBody>
      </p:sp>
      <p:pic>
        <p:nvPicPr>
          <p:cNvPr id="4" name="Content Placeholder 3"/>
          <p:cNvPicPr>
            <a:picLocks noGrp="1" noChangeAspect="1"/>
          </p:cNvPicPr>
          <p:nvPr>
            <p:ph idx="1"/>
          </p:nvPr>
        </p:nvPicPr>
        <p:blipFill rotWithShape="1">
          <a:blip r:embed="rId3" cstate="print">
            <a:extLst>
              <a:ext uri="{28A0092B-C50C-407E-A947-70E740481C1C}">
                <a14:useLocalDpi xmlns:a14="http://schemas.microsoft.com/office/drawing/2010/main" val="0"/>
              </a:ext>
            </a:extLst>
          </a:blip>
          <a:srcRect l="18555" t="17951" r="21646" b="15812"/>
          <a:stretch/>
        </p:blipFill>
        <p:spPr>
          <a:xfrm>
            <a:off x="3653817" y="1181785"/>
            <a:ext cx="4884365" cy="4057650"/>
          </a:xfrm>
        </p:spPr>
      </p:pic>
      <p:sp>
        <p:nvSpPr>
          <p:cNvPr id="3" name="Rectangle 2"/>
          <p:cNvSpPr/>
          <p:nvPr/>
        </p:nvSpPr>
        <p:spPr>
          <a:xfrm>
            <a:off x="2867025" y="5239435"/>
            <a:ext cx="6096000" cy="1384995"/>
          </a:xfrm>
          <a:prstGeom prst="rect">
            <a:avLst/>
          </a:prstGeom>
        </p:spPr>
        <p:txBody>
          <a:bodyPr>
            <a:spAutoFit/>
          </a:bodyPr>
          <a:lstStyle/>
          <a:p>
            <a:r>
              <a:rPr lang="fa-IR" sz="2800" dirty="0">
                <a:cs typeface="B Yekan" panose="00000400000000000000" pitchFamily="2" charset="-78"/>
              </a:rPr>
              <a:t>این مثلث را هنگام تصمیم گیری در موارد موثر بر حوزه های زمان، بودجه و محدوده و اهداف پروژه بایستی در نظر گرفت</a:t>
            </a:r>
            <a:endParaRPr lang="en-US" sz="2800" dirty="0">
              <a:cs typeface="B Yekan" panose="00000400000000000000" pitchFamily="2" charset="-78"/>
            </a:endParaRPr>
          </a:p>
        </p:txBody>
      </p:sp>
      <p:sp>
        <p:nvSpPr>
          <p:cNvPr id="5" name="Slide Number Placeholder 4"/>
          <p:cNvSpPr>
            <a:spLocks noGrp="1"/>
          </p:cNvSpPr>
          <p:nvPr>
            <p:ph type="sldNum" sz="quarter" idx="12"/>
          </p:nvPr>
        </p:nvSpPr>
        <p:spPr/>
        <p:txBody>
          <a:bodyPr/>
          <a:lstStyle/>
          <a:p>
            <a:fld id="{5FC0FCD1-77F1-4401-856E-B515063C8EAA}" type="slidenum">
              <a:rPr lang="fa-IR" smtClean="0"/>
              <a:t>40</a:t>
            </a:fld>
            <a:endParaRPr lang="fa-IR"/>
          </a:p>
        </p:txBody>
      </p:sp>
    </p:spTree>
    <p:extLst>
      <p:ext uri="{BB962C8B-B14F-4D97-AF65-F5344CB8AC3E}">
        <p14:creationId xmlns:p14="http://schemas.microsoft.com/office/powerpoint/2010/main" val="186587710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a-IR" sz="2400" dirty="0">
                <a:cs typeface="B Yekan" panose="00000400000000000000" pitchFamily="2" charset="-78"/>
              </a:rPr>
              <a:t>مدیریت پروژه حداکثری</a:t>
            </a:r>
            <a:endParaRPr lang="fa-IR" dirty="0"/>
          </a:p>
        </p:txBody>
      </p:sp>
      <p:sp>
        <p:nvSpPr>
          <p:cNvPr id="3" name="Content Placeholder 2"/>
          <p:cNvSpPr>
            <a:spLocks noGrp="1"/>
          </p:cNvSpPr>
          <p:nvPr>
            <p:ph idx="1"/>
          </p:nvPr>
        </p:nvSpPr>
        <p:spPr/>
        <p:txBody>
          <a:bodyPr>
            <a:normAutofit lnSpcReduction="10000"/>
          </a:bodyPr>
          <a:lstStyle/>
          <a:p>
            <a:r>
              <a:rPr lang="fa-IR" sz="2000" b="1" dirty="0">
                <a:solidFill>
                  <a:srgbClr val="002060"/>
                </a:solidFill>
                <a:cs typeface="B Yekan" panose="00000400000000000000" pitchFamily="2" charset="-78"/>
              </a:rPr>
              <a:t>علم و هنر </a:t>
            </a:r>
            <a:r>
              <a:rPr lang="fa-IR" sz="2000" dirty="0">
                <a:solidFill>
                  <a:srgbClr val="002060"/>
                </a:solidFill>
                <a:cs typeface="B Yekan" panose="00000400000000000000" pitchFamily="2" charset="-78"/>
              </a:rPr>
              <a:t>دادن امکانات و </a:t>
            </a:r>
            <a:r>
              <a:rPr lang="fa-IR" sz="2000" b="1" dirty="0">
                <a:solidFill>
                  <a:srgbClr val="002060"/>
                </a:solidFill>
                <a:cs typeface="B Yekan" panose="00000400000000000000" pitchFamily="2" charset="-78"/>
              </a:rPr>
              <a:t>مدیریت جریان احساسات و تعاملات </a:t>
            </a:r>
            <a:r>
              <a:rPr lang="fa-IR" sz="2000" dirty="0">
                <a:solidFill>
                  <a:srgbClr val="002060"/>
                </a:solidFill>
                <a:cs typeface="B Yekan" panose="00000400000000000000" pitchFamily="2" charset="-78"/>
              </a:rPr>
              <a:t>برای </a:t>
            </a:r>
            <a:r>
              <a:rPr lang="fa-IR" sz="2000" b="1" dirty="0">
                <a:solidFill>
                  <a:srgbClr val="002060"/>
                </a:solidFill>
                <a:cs typeface="B Yekan" panose="00000400000000000000" pitchFamily="2" charset="-78"/>
              </a:rPr>
              <a:t>تولید خروجی ارزشمند </a:t>
            </a:r>
            <a:r>
              <a:rPr lang="fa-IR" sz="2000" dirty="0">
                <a:solidFill>
                  <a:srgbClr val="002060"/>
                </a:solidFill>
                <a:cs typeface="B Yekan" panose="00000400000000000000" pitchFamily="2" charset="-78"/>
              </a:rPr>
              <a:t>در شرایط </a:t>
            </a:r>
            <a:r>
              <a:rPr lang="fa-IR" sz="2000" b="1" dirty="0">
                <a:solidFill>
                  <a:srgbClr val="002060"/>
                </a:solidFill>
                <a:cs typeface="B Yekan" panose="00000400000000000000" pitchFamily="2" charset="-78"/>
              </a:rPr>
              <a:t>پیچیده</a:t>
            </a:r>
            <a:r>
              <a:rPr lang="fa-IR" sz="2000" dirty="0">
                <a:solidFill>
                  <a:srgbClr val="002060"/>
                </a:solidFill>
                <a:cs typeface="B Yekan" panose="00000400000000000000" pitchFamily="2" charset="-78"/>
              </a:rPr>
              <a:t> ( سرعت بالا، تغییرات زیاد، عدم قطعیت و استرس زیاد)</a:t>
            </a:r>
          </a:p>
          <a:p>
            <a:r>
              <a:rPr lang="fa-IR" sz="2000" dirty="0">
                <a:solidFill>
                  <a:srgbClr val="002060"/>
                </a:solidFill>
                <a:cs typeface="B Yekan" panose="00000400000000000000" pitchFamily="2" charset="-78"/>
              </a:rPr>
              <a:t>روشهای سنتی مبتنی بر انطباق واقعیت های بازار با ابزارهای موجود</a:t>
            </a:r>
          </a:p>
          <a:p>
            <a:r>
              <a:rPr lang="fa-IR" sz="2000" dirty="0">
                <a:solidFill>
                  <a:srgbClr val="002060"/>
                </a:solidFill>
                <a:cs typeface="B Yekan" panose="00000400000000000000" pitchFamily="2" charset="-78"/>
              </a:rPr>
              <a:t>غالب پروژه های فعلی ثابت و قابل پیش بینی نیستند. سعی داریم در </a:t>
            </a:r>
            <a:r>
              <a:rPr lang="en-US" sz="2000" dirty="0">
                <a:solidFill>
                  <a:srgbClr val="002060"/>
                </a:solidFill>
                <a:cs typeface="B Yekan" panose="00000400000000000000" pitchFamily="2" charset="-78"/>
              </a:rPr>
              <a:t>XPM</a:t>
            </a:r>
            <a:r>
              <a:rPr lang="fa-IR" sz="2000" dirty="0">
                <a:solidFill>
                  <a:srgbClr val="002060"/>
                </a:solidFill>
                <a:cs typeface="B Yekan" panose="00000400000000000000" pitchFamily="2" charset="-78"/>
              </a:rPr>
              <a:t> با افزایش انعطاف پذیری و تطابق با آنها رو به رو شویم.</a:t>
            </a:r>
          </a:p>
          <a:p>
            <a:r>
              <a:rPr lang="fa-IR" sz="2000" dirty="0">
                <a:solidFill>
                  <a:srgbClr val="002060"/>
                </a:solidFill>
                <a:cs typeface="B Yekan" panose="00000400000000000000" pitchFamily="2" charset="-78"/>
              </a:rPr>
              <a:t>نگاه کلی به برنامه ریزی دارد.</a:t>
            </a:r>
          </a:p>
          <a:p>
            <a:r>
              <a:rPr lang="fa-IR" sz="2000" dirty="0">
                <a:solidFill>
                  <a:srgbClr val="002060"/>
                </a:solidFill>
                <a:cs typeface="B Yekan" panose="00000400000000000000" pitchFamily="2" charset="-78"/>
              </a:rPr>
              <a:t>یک قاعده کلی آن تغییر نیازمندی هاست به همین دلیل برنامه ریزی فرآیندی خوداصلاحی و چرخشی دارد.</a:t>
            </a:r>
          </a:p>
          <a:p>
            <a:r>
              <a:rPr lang="fa-IR" sz="2000" dirty="0">
                <a:solidFill>
                  <a:srgbClr val="002060"/>
                </a:solidFill>
                <a:cs typeface="B Yekan" panose="00000400000000000000" pitchFamily="2" charset="-78"/>
              </a:rPr>
              <a:t>قاعده دیگر آن نوآوری نه  تنها در ایده محصول بلکه در فرآیندها، روشها و ابزارهاست.</a:t>
            </a:r>
          </a:p>
          <a:p>
            <a:r>
              <a:rPr lang="fa-IR" sz="2000" dirty="0">
                <a:solidFill>
                  <a:srgbClr val="002060"/>
                </a:solidFill>
                <a:cs typeface="B Yekan" panose="00000400000000000000" pitchFamily="2" charset="-78"/>
              </a:rPr>
              <a:t>افکار، احساسات و تعاملات انسانها به عنوان کاتالیزور برای خلق ایده هاست.</a:t>
            </a:r>
          </a:p>
          <a:p>
            <a:r>
              <a:rPr lang="fa-IR" sz="2000" dirty="0">
                <a:solidFill>
                  <a:srgbClr val="002060"/>
                </a:solidFill>
                <a:cs typeface="B Yekan" panose="00000400000000000000" pitchFamily="2" charset="-78"/>
              </a:rPr>
              <a:t> به همین دلیل تمرکز رهبران </a:t>
            </a:r>
            <a:r>
              <a:rPr lang="en-US" sz="2000" dirty="0">
                <a:solidFill>
                  <a:srgbClr val="002060"/>
                </a:solidFill>
                <a:cs typeface="B Yekan" panose="00000400000000000000" pitchFamily="2" charset="-78"/>
              </a:rPr>
              <a:t>XPM</a:t>
            </a:r>
            <a:r>
              <a:rPr lang="fa-IR" sz="2000" dirty="0">
                <a:solidFill>
                  <a:srgbClr val="002060"/>
                </a:solidFill>
                <a:cs typeface="B Yekan" panose="00000400000000000000" pitchFamily="2" charset="-78"/>
              </a:rPr>
              <a:t> بر توانمندسازی افراد برای کشف بهترین راهکارها و اصلاح به موقع از جانب آنهاست.</a:t>
            </a:r>
          </a:p>
          <a:p>
            <a:r>
              <a:rPr lang="fa-IR" sz="2000" dirty="0">
                <a:solidFill>
                  <a:srgbClr val="002060"/>
                </a:solidFill>
                <a:cs typeface="B Yekan" panose="00000400000000000000" pitchFamily="2" charset="-78"/>
              </a:rPr>
              <a:t>در عین پذیرا بودن ایده های جدید باید فهمی از روش های گذشته برای ساخت چارچوب اولیه داشته باشیم.</a:t>
            </a:r>
          </a:p>
        </p:txBody>
      </p:sp>
      <p:sp>
        <p:nvSpPr>
          <p:cNvPr id="4" name="Rounded Rectangle 3"/>
          <p:cNvSpPr/>
          <p:nvPr/>
        </p:nvSpPr>
        <p:spPr>
          <a:xfrm>
            <a:off x="838200" y="652858"/>
            <a:ext cx="4132943" cy="750095"/>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en-US" b="1" dirty="0">
                <a:solidFill>
                  <a:schemeClr val="tx1"/>
                </a:solidFill>
              </a:rPr>
              <a:t>Extreme Project Management (XPM)</a:t>
            </a:r>
          </a:p>
        </p:txBody>
      </p:sp>
      <p:sp>
        <p:nvSpPr>
          <p:cNvPr id="5" name="Slide Number Placeholder 4"/>
          <p:cNvSpPr>
            <a:spLocks noGrp="1"/>
          </p:cNvSpPr>
          <p:nvPr>
            <p:ph type="sldNum" sz="quarter" idx="12"/>
          </p:nvPr>
        </p:nvSpPr>
        <p:spPr/>
        <p:txBody>
          <a:bodyPr/>
          <a:lstStyle/>
          <a:p>
            <a:fld id="{5FC0FCD1-77F1-4401-856E-B515063C8EAA}" type="slidenum">
              <a:rPr lang="fa-IR" smtClean="0"/>
              <a:t>41</a:t>
            </a:fld>
            <a:endParaRPr lang="fa-IR"/>
          </a:p>
        </p:txBody>
      </p:sp>
    </p:spTree>
    <p:extLst>
      <p:ext uri="{BB962C8B-B14F-4D97-AF65-F5344CB8AC3E}">
        <p14:creationId xmlns:p14="http://schemas.microsoft.com/office/powerpoint/2010/main" val="103984592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2979" y="365125"/>
            <a:ext cx="10515600" cy="1325563"/>
          </a:xfrm>
        </p:spPr>
        <p:txBody>
          <a:bodyPr>
            <a:normAutofit/>
          </a:bodyPr>
          <a:lstStyle/>
          <a:p>
            <a:pPr algn="ctr"/>
            <a:r>
              <a:rPr lang="fa-IR" sz="3200" dirty="0">
                <a:cs typeface="B Yekan" panose="00000400000000000000" pitchFamily="2" charset="-78"/>
              </a:rPr>
              <a:t>روش برخورد با الگوها و روش های متنوع مدیریت پروژه</a:t>
            </a:r>
            <a:endParaRPr lang="en-US" sz="3200" dirty="0">
              <a:cs typeface="B Yekan" panose="00000400000000000000" pitchFamily="2" charset="-78"/>
            </a:endParaRPr>
          </a:p>
        </p:txBody>
      </p:sp>
      <p:pic>
        <p:nvPicPr>
          <p:cNvPr id="5" name="Content Placeholder 4"/>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4208070" y="1761132"/>
            <a:ext cx="3811074" cy="3174654"/>
          </a:xfrm>
        </p:spPr>
      </p:pic>
      <p:sp>
        <p:nvSpPr>
          <p:cNvPr id="3" name="Rectangle 2"/>
          <p:cNvSpPr/>
          <p:nvPr/>
        </p:nvSpPr>
        <p:spPr>
          <a:xfrm>
            <a:off x="166915" y="5223692"/>
            <a:ext cx="11676742" cy="1015663"/>
          </a:xfrm>
          <a:prstGeom prst="rect">
            <a:avLst/>
          </a:prstGeom>
        </p:spPr>
        <p:txBody>
          <a:bodyPr wrap="square">
            <a:spAutoFit/>
          </a:bodyPr>
          <a:lstStyle/>
          <a:p>
            <a:pPr marL="342900" indent="-342900">
              <a:buFont typeface="Arial" panose="020B0604020202020204" pitchFamily="34" charset="0"/>
              <a:buChar char="•"/>
            </a:pPr>
            <a:r>
              <a:rPr lang="fa-IR" sz="2000" dirty="0">
                <a:cs typeface="B Yekan" panose="00000400000000000000" pitchFamily="2" charset="-78"/>
              </a:rPr>
              <a:t>جعبه ابزاری برای مدیریت پروژه از قبل داریم، در عین حال آموزه ها و ابزارهای جدید را هم در آن قرار میدهیم.</a:t>
            </a:r>
            <a:endParaRPr lang="en-US" sz="2000" dirty="0">
              <a:cs typeface="B Yekan" panose="00000400000000000000" pitchFamily="2" charset="-78"/>
            </a:endParaRPr>
          </a:p>
          <a:p>
            <a:pPr marL="342900" indent="-342900">
              <a:buFont typeface="Arial" panose="020B0604020202020204" pitchFamily="34" charset="0"/>
              <a:buChar char="•"/>
            </a:pPr>
            <a:endParaRPr lang="fa-IR" sz="2000" dirty="0">
              <a:cs typeface="B Yekan" panose="00000400000000000000" pitchFamily="2" charset="-78"/>
            </a:endParaRPr>
          </a:p>
          <a:p>
            <a:pPr marL="342900" indent="-342900">
              <a:buFont typeface="Arial" panose="020B0604020202020204" pitchFamily="34" charset="0"/>
              <a:buChar char="•"/>
            </a:pPr>
            <a:r>
              <a:rPr lang="fa-IR" sz="2000" dirty="0">
                <a:cs typeface="B Yekan" panose="00000400000000000000" pitchFamily="2" charset="-78"/>
              </a:rPr>
              <a:t>در عین پذیرا بودن ایده های جدید، باید فهمی از روش های گذشته برای ساخت چارچوب اولیه پروژه داشته باشیم</a:t>
            </a:r>
            <a:r>
              <a:rPr lang="en-US" sz="2000" dirty="0">
                <a:cs typeface="B Yekan" panose="00000400000000000000" pitchFamily="2" charset="-78"/>
              </a:rPr>
              <a:t>.</a:t>
            </a:r>
          </a:p>
        </p:txBody>
      </p:sp>
      <p:sp>
        <p:nvSpPr>
          <p:cNvPr id="4" name="Slide Number Placeholder 3"/>
          <p:cNvSpPr>
            <a:spLocks noGrp="1"/>
          </p:cNvSpPr>
          <p:nvPr>
            <p:ph type="sldNum" sz="quarter" idx="12"/>
          </p:nvPr>
        </p:nvSpPr>
        <p:spPr/>
        <p:txBody>
          <a:bodyPr/>
          <a:lstStyle/>
          <a:p>
            <a:fld id="{5FC0FCD1-77F1-4401-856E-B515063C8EAA}" type="slidenum">
              <a:rPr lang="fa-IR" smtClean="0"/>
              <a:t>42</a:t>
            </a:fld>
            <a:endParaRPr lang="fa-IR"/>
          </a:p>
        </p:txBody>
      </p:sp>
    </p:spTree>
    <p:extLst>
      <p:ext uri="{BB962C8B-B14F-4D97-AF65-F5344CB8AC3E}">
        <p14:creationId xmlns:p14="http://schemas.microsoft.com/office/powerpoint/2010/main" val="310412668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51582" y="1424668"/>
            <a:ext cx="6375400" cy="928688"/>
          </a:xfrm>
        </p:spPr>
        <p:style>
          <a:lnRef idx="2">
            <a:schemeClr val="accent2"/>
          </a:lnRef>
          <a:fillRef idx="1">
            <a:schemeClr val="lt1"/>
          </a:fillRef>
          <a:effectRef idx="0">
            <a:schemeClr val="accent2"/>
          </a:effectRef>
          <a:fontRef idx="minor">
            <a:schemeClr val="dk1"/>
          </a:fontRef>
        </p:style>
        <p:txBody>
          <a:bodyPr>
            <a:noAutofit/>
          </a:bodyPr>
          <a:lstStyle/>
          <a:p>
            <a:pPr algn="ctr"/>
            <a:br>
              <a:rPr lang="fa-IR" sz="2400" b="1" dirty="0">
                <a:solidFill>
                  <a:prstClr val="black"/>
                </a:solidFill>
                <a:cs typeface="B Yekan" panose="00000400000000000000" pitchFamily="2" charset="-78"/>
              </a:rPr>
            </a:br>
            <a:r>
              <a:rPr lang="en-US" sz="2400" b="1" dirty="0">
                <a:solidFill>
                  <a:prstClr val="black"/>
                </a:solidFill>
                <a:cs typeface="B Yekan" panose="00000400000000000000" pitchFamily="2" charset="-78"/>
              </a:rPr>
              <a:t>PMBOK</a:t>
            </a:r>
            <a:br>
              <a:rPr lang="en-US" sz="2400" dirty="0">
                <a:solidFill>
                  <a:prstClr val="black"/>
                </a:solidFill>
                <a:cs typeface="B Yekan" panose="00000400000000000000" pitchFamily="2" charset="-78"/>
              </a:rPr>
            </a:br>
            <a:r>
              <a:rPr lang="en-US" sz="2400" dirty="0">
                <a:solidFill>
                  <a:prstClr val="black"/>
                </a:solidFill>
                <a:cs typeface="B Yekan" panose="00000400000000000000" pitchFamily="2" charset="-78"/>
              </a:rPr>
              <a:t>(Project Management Body of Knowledge)</a:t>
            </a:r>
            <a:endParaRPr lang="fa-IR" sz="2400" dirty="0">
              <a:cs typeface="B Yekan" panose="00000400000000000000" pitchFamily="2" charset="-78"/>
            </a:endParaRPr>
          </a:p>
        </p:txBody>
      </p:sp>
      <p:sp>
        <p:nvSpPr>
          <p:cNvPr id="3" name="Content Placeholder 2"/>
          <p:cNvSpPr>
            <a:spLocks noGrp="1"/>
          </p:cNvSpPr>
          <p:nvPr>
            <p:ph idx="1"/>
          </p:nvPr>
        </p:nvSpPr>
        <p:spPr>
          <a:xfrm>
            <a:off x="4751582" y="3468953"/>
            <a:ext cx="6375399" cy="1374775"/>
          </a:xfrm>
        </p:spPr>
        <p:style>
          <a:lnRef idx="2">
            <a:schemeClr val="accent2"/>
          </a:lnRef>
          <a:fillRef idx="1">
            <a:schemeClr val="lt1"/>
          </a:fillRef>
          <a:effectRef idx="0">
            <a:schemeClr val="accent2"/>
          </a:effectRef>
          <a:fontRef idx="minor">
            <a:schemeClr val="dk1"/>
          </a:fontRef>
        </p:style>
        <p:txBody>
          <a:bodyPr>
            <a:normAutofit/>
          </a:bodyPr>
          <a:lstStyle/>
          <a:p>
            <a:pPr marL="0" indent="0" algn="ctr">
              <a:buNone/>
            </a:pPr>
            <a:r>
              <a:rPr lang="fa-IR" sz="2000" dirty="0">
                <a:solidFill>
                  <a:srgbClr val="002060"/>
                </a:solidFill>
                <a:cs typeface="B Yekan" panose="00000400000000000000" pitchFamily="2" charset="-78"/>
              </a:rPr>
              <a:t>بیان یکسری قواعد بر اساس تجربیات قبلی </a:t>
            </a:r>
          </a:p>
          <a:p>
            <a:pPr marL="0" indent="0" algn="ctr">
              <a:buNone/>
            </a:pPr>
            <a:r>
              <a:rPr lang="fa-IR" sz="2000" dirty="0">
                <a:solidFill>
                  <a:srgbClr val="002060"/>
                </a:solidFill>
                <a:cs typeface="B Yekan" panose="00000400000000000000" pitchFamily="2" charset="-78"/>
              </a:rPr>
              <a:t>افراد زیادی در طی زمان به کارایی این قواعد معتقدند.</a:t>
            </a:r>
          </a:p>
          <a:p>
            <a:pPr marL="0" indent="0" algn="ctr">
              <a:buNone/>
            </a:pPr>
            <a:r>
              <a:rPr lang="fa-IR" sz="2000" dirty="0">
                <a:solidFill>
                  <a:srgbClr val="002060"/>
                </a:solidFill>
                <a:cs typeface="B Yekan" panose="00000400000000000000" pitchFamily="2" charset="-78"/>
              </a:rPr>
              <a:t>قواعدی که برای سازمان ایجاد ارزش می کند.</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0019" y="1604095"/>
            <a:ext cx="2720546" cy="3536710"/>
          </a:xfrm>
          <a:prstGeom prst="rect">
            <a:avLst/>
          </a:prstGeom>
        </p:spPr>
      </p:pic>
      <p:sp>
        <p:nvSpPr>
          <p:cNvPr id="5" name="Rectangle 4"/>
          <p:cNvSpPr/>
          <p:nvPr/>
        </p:nvSpPr>
        <p:spPr>
          <a:xfrm>
            <a:off x="552705" y="1321356"/>
            <a:ext cx="570990" cy="369332"/>
          </a:xfrm>
          <a:prstGeom prst="rect">
            <a:avLst/>
          </a:prstGeom>
        </p:spPr>
        <p:txBody>
          <a:bodyPr wrap="none">
            <a:spAutoFit/>
          </a:bodyPr>
          <a:lstStyle/>
          <a:p>
            <a:r>
              <a:rPr lang="en-US" b="1" dirty="0">
                <a:solidFill>
                  <a:prstClr val="black"/>
                </a:solidFill>
                <a:cs typeface="B Yekan" panose="00000400000000000000" pitchFamily="2" charset="-78"/>
              </a:rPr>
              <a:t>PMI</a:t>
            </a:r>
            <a:endParaRPr lang="en-US" dirty="0"/>
          </a:p>
        </p:txBody>
      </p:sp>
      <p:sp>
        <p:nvSpPr>
          <p:cNvPr id="6" name="Rectangle 5"/>
          <p:cNvSpPr/>
          <p:nvPr/>
        </p:nvSpPr>
        <p:spPr>
          <a:xfrm>
            <a:off x="4751582" y="5271938"/>
            <a:ext cx="6375399" cy="369332"/>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ctr" rtl="0"/>
            <a:r>
              <a:rPr lang="en-US" dirty="0">
                <a:solidFill>
                  <a:prstClr val="black"/>
                </a:solidFill>
                <a:cs typeface="B Yekan" panose="00000400000000000000" pitchFamily="2" charset="-78"/>
              </a:rPr>
              <a:t>PMP(Project Management Professional)</a:t>
            </a:r>
            <a:endParaRPr lang="en-US" dirty="0"/>
          </a:p>
        </p:txBody>
      </p:sp>
      <p:sp>
        <p:nvSpPr>
          <p:cNvPr id="7" name="Content Placeholder 2"/>
          <p:cNvSpPr txBox="1">
            <a:spLocks/>
          </p:cNvSpPr>
          <p:nvPr/>
        </p:nvSpPr>
        <p:spPr>
          <a:xfrm>
            <a:off x="4751582" y="2604006"/>
            <a:ext cx="6375399" cy="450597"/>
          </a:xfrm>
          <a:prstGeom prst="rect">
            <a:avLst/>
          </a:prstGeom>
        </p:spPr>
        <p:style>
          <a:lnRef idx="2">
            <a:schemeClr val="accent2"/>
          </a:lnRef>
          <a:fillRef idx="1">
            <a:schemeClr val="lt1"/>
          </a:fillRef>
          <a:effectRef idx="0">
            <a:schemeClr val="accent2"/>
          </a:effectRef>
          <a:fontRef idx="minor">
            <a:schemeClr val="dk1"/>
          </a:fontRef>
        </p:style>
        <p:txBody>
          <a:bodyPr vert="horz" lIns="91440" tIns="45720" rIns="91440" bIns="45720" rtlCol="1">
            <a:normAutofit/>
          </a:bodyPr>
          <a:lst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a-IR" sz="2000" dirty="0">
                <a:solidFill>
                  <a:srgbClr val="002060"/>
                </a:solidFill>
                <a:cs typeface="B Yekan" panose="00000400000000000000" pitchFamily="2" charset="-78"/>
              </a:rPr>
              <a:t>تعریف 9 حوزه دانش برای فهم مدیریت پروژه</a:t>
            </a:r>
          </a:p>
        </p:txBody>
      </p:sp>
      <p:sp>
        <p:nvSpPr>
          <p:cNvPr id="8" name="Slide Number Placeholder 7"/>
          <p:cNvSpPr>
            <a:spLocks noGrp="1"/>
          </p:cNvSpPr>
          <p:nvPr>
            <p:ph type="sldNum" sz="quarter" idx="12"/>
          </p:nvPr>
        </p:nvSpPr>
        <p:spPr/>
        <p:txBody>
          <a:bodyPr/>
          <a:lstStyle/>
          <a:p>
            <a:fld id="{5FC0FCD1-77F1-4401-856E-B515063C8EAA}" type="slidenum">
              <a:rPr lang="fa-IR" smtClean="0"/>
              <a:t>43</a:t>
            </a:fld>
            <a:endParaRPr lang="fa-IR"/>
          </a:p>
        </p:txBody>
      </p:sp>
    </p:spTree>
    <p:extLst>
      <p:ext uri="{BB962C8B-B14F-4D97-AF65-F5344CB8AC3E}">
        <p14:creationId xmlns:p14="http://schemas.microsoft.com/office/powerpoint/2010/main" val="124164183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83894"/>
            <a:ext cx="10515600" cy="675030"/>
          </a:xfrm>
        </p:spPr>
        <p:txBody>
          <a:bodyPr>
            <a:normAutofit fontScale="90000"/>
          </a:bodyPr>
          <a:lstStyle/>
          <a:p>
            <a:pPr algn="ctr"/>
            <a:r>
              <a:rPr lang="en-US" sz="4800" b="1" dirty="0">
                <a:solidFill>
                  <a:srgbClr val="C00000"/>
                </a:solidFill>
                <a:cs typeface="B Yekan" panose="00000400000000000000" pitchFamily="2" charset="-78"/>
              </a:rPr>
              <a:t>PMBOK</a:t>
            </a:r>
            <a:endParaRPr lang="fa-IR" sz="4800" b="1" dirty="0">
              <a:solidFill>
                <a:srgbClr val="C00000"/>
              </a:solidFill>
              <a:cs typeface="B Yekan" panose="00000400000000000000" pitchFamily="2" charset="-78"/>
            </a:endParaRPr>
          </a:p>
        </p:txBody>
      </p:sp>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t="19304"/>
          <a:stretch/>
        </p:blipFill>
        <p:spPr>
          <a:xfrm>
            <a:off x="1524000" y="1185633"/>
            <a:ext cx="9144000" cy="5534167"/>
          </a:xfrm>
          <a:prstGeom prst="rect">
            <a:avLst/>
          </a:prstGeom>
          <a:ln>
            <a:noFill/>
          </a:ln>
        </p:spPr>
      </p:pic>
      <p:sp>
        <p:nvSpPr>
          <p:cNvPr id="3" name="Rounded Rectangular Callout 2"/>
          <p:cNvSpPr/>
          <p:nvPr/>
        </p:nvSpPr>
        <p:spPr>
          <a:xfrm>
            <a:off x="10036629" y="1778000"/>
            <a:ext cx="1799771" cy="892628"/>
          </a:xfrm>
          <a:prstGeom prst="wedgeRoundRectCallout">
            <a:avLst>
              <a:gd name="adj1" fmla="val -68010"/>
              <a:gd name="adj2" fmla="val -14735"/>
              <a:gd name="adj3" fmla="val 16667"/>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fa-IR" sz="1400" dirty="0">
                <a:cs typeface="B Yekan" panose="00000400000000000000" pitchFamily="2" charset="-78"/>
              </a:rPr>
              <a:t>اطمینان از تامین مناسب منابع مورد نیاز از خارج از سازمان</a:t>
            </a:r>
            <a:endParaRPr lang="en-US" sz="1400" dirty="0">
              <a:cs typeface="B Yekan" panose="00000400000000000000" pitchFamily="2" charset="-78"/>
            </a:endParaRPr>
          </a:p>
        </p:txBody>
      </p:sp>
      <p:sp>
        <p:nvSpPr>
          <p:cNvPr id="6" name="Rounded Rectangular Callout 5"/>
          <p:cNvSpPr/>
          <p:nvPr/>
        </p:nvSpPr>
        <p:spPr>
          <a:xfrm>
            <a:off x="413657" y="1618568"/>
            <a:ext cx="1741714" cy="892628"/>
          </a:xfrm>
          <a:prstGeom prst="wedgeRoundRectCallout">
            <a:avLst>
              <a:gd name="adj1" fmla="val 69893"/>
              <a:gd name="adj2" fmla="val -9857"/>
              <a:gd name="adj3" fmla="val 16667"/>
            </a:avLst>
          </a:prstGeom>
        </p:spPr>
        <p:style>
          <a:lnRef idx="2">
            <a:schemeClr val="accent5"/>
          </a:lnRef>
          <a:fillRef idx="1">
            <a:schemeClr val="lt1"/>
          </a:fillRef>
          <a:effectRef idx="0">
            <a:schemeClr val="accent5"/>
          </a:effectRef>
          <a:fontRef idx="minor">
            <a:schemeClr val="dk1"/>
          </a:fontRef>
        </p:style>
        <p:txBody>
          <a:bodyPr rtlCol="0" anchor="ctr"/>
          <a:lstStyle/>
          <a:p>
            <a:r>
              <a:rPr lang="fa-IR" sz="1400" dirty="0">
                <a:cs typeface="B Yekan" panose="00000400000000000000" pitchFamily="2" charset="-78"/>
              </a:rPr>
              <a:t>شناسایی و پاسخگویی مناسب به ریسک های پروژه</a:t>
            </a:r>
          </a:p>
        </p:txBody>
      </p:sp>
      <p:sp>
        <p:nvSpPr>
          <p:cNvPr id="7" name="Rounded Rectangular Callout 6"/>
          <p:cNvSpPr/>
          <p:nvPr/>
        </p:nvSpPr>
        <p:spPr>
          <a:xfrm>
            <a:off x="87086" y="3167444"/>
            <a:ext cx="2068285" cy="892628"/>
          </a:xfrm>
          <a:prstGeom prst="wedgeRoundRectCallout">
            <a:avLst>
              <a:gd name="adj1" fmla="val 69893"/>
              <a:gd name="adj2" fmla="val -9857"/>
              <a:gd name="adj3" fmla="val 16667"/>
            </a:avLst>
          </a:prstGeom>
        </p:spPr>
        <p:style>
          <a:lnRef idx="2">
            <a:schemeClr val="accent5"/>
          </a:lnRef>
          <a:fillRef idx="1">
            <a:schemeClr val="lt1"/>
          </a:fillRef>
          <a:effectRef idx="0">
            <a:schemeClr val="accent5"/>
          </a:effectRef>
          <a:fontRef idx="minor">
            <a:schemeClr val="dk1"/>
          </a:fontRef>
        </p:style>
        <p:txBody>
          <a:bodyPr rtlCol="0" anchor="ctr"/>
          <a:lstStyle/>
          <a:p>
            <a:r>
              <a:rPr lang="fa-IR" sz="1400" dirty="0">
                <a:cs typeface="B Yekan" panose="00000400000000000000" pitchFamily="2" charset="-78"/>
              </a:rPr>
              <a:t>فراهم کردن امکان ارتباط در زمان مناسب و انتقال اطلاعات دقیق پروژه به ذی نفعان پروژه </a:t>
            </a:r>
          </a:p>
        </p:txBody>
      </p:sp>
      <p:sp>
        <p:nvSpPr>
          <p:cNvPr id="8" name="Rounded Rectangular Callout 7"/>
          <p:cNvSpPr/>
          <p:nvPr/>
        </p:nvSpPr>
        <p:spPr>
          <a:xfrm>
            <a:off x="0" y="4943622"/>
            <a:ext cx="2068285" cy="892628"/>
          </a:xfrm>
          <a:prstGeom prst="wedgeRoundRectCallout">
            <a:avLst>
              <a:gd name="adj1" fmla="val 69893"/>
              <a:gd name="adj2" fmla="val -9857"/>
              <a:gd name="adj3" fmla="val 16667"/>
            </a:avLst>
          </a:prstGeom>
        </p:spPr>
        <p:style>
          <a:lnRef idx="2">
            <a:schemeClr val="accent5"/>
          </a:lnRef>
          <a:fillRef idx="1">
            <a:schemeClr val="lt1"/>
          </a:fillRef>
          <a:effectRef idx="0">
            <a:schemeClr val="accent5"/>
          </a:effectRef>
          <a:fontRef idx="minor">
            <a:schemeClr val="dk1"/>
          </a:fontRef>
        </p:style>
        <p:txBody>
          <a:bodyPr rtlCol="0" anchor="ctr"/>
          <a:lstStyle/>
          <a:p>
            <a:r>
              <a:rPr lang="fa-IR" sz="1400" dirty="0">
                <a:cs typeface="B Yekan" panose="00000400000000000000" pitchFamily="2" charset="-78"/>
              </a:rPr>
              <a:t>ساخت و توسعه تیم پروژه و فهم و پاسخگویی به جنبه های رفتاری مدیریت پروژه</a:t>
            </a:r>
          </a:p>
        </p:txBody>
      </p:sp>
      <p:sp>
        <p:nvSpPr>
          <p:cNvPr id="9" name="Rounded Rectangular Callout 8"/>
          <p:cNvSpPr/>
          <p:nvPr/>
        </p:nvSpPr>
        <p:spPr>
          <a:xfrm>
            <a:off x="10036628" y="3356272"/>
            <a:ext cx="1799771" cy="892628"/>
          </a:xfrm>
          <a:prstGeom prst="wedgeRoundRectCallout">
            <a:avLst>
              <a:gd name="adj1" fmla="val -68010"/>
              <a:gd name="adj2" fmla="val -14735"/>
              <a:gd name="adj3" fmla="val 16667"/>
            </a:avLst>
          </a:prstGeom>
        </p:spPr>
        <p:style>
          <a:lnRef idx="2">
            <a:schemeClr val="accent5"/>
          </a:lnRef>
          <a:fillRef idx="1">
            <a:schemeClr val="lt1"/>
          </a:fillRef>
          <a:effectRef idx="0">
            <a:schemeClr val="accent5"/>
          </a:effectRef>
          <a:fontRef idx="minor">
            <a:schemeClr val="dk1"/>
          </a:fontRef>
        </p:style>
        <p:txBody>
          <a:bodyPr rtlCol="0" anchor="ctr"/>
          <a:lstStyle/>
          <a:p>
            <a:r>
              <a:rPr lang="fa-IR" sz="1400" dirty="0">
                <a:cs typeface="B Yekan" panose="00000400000000000000" pitchFamily="2" charset="-78"/>
              </a:rPr>
              <a:t>طراحی، توسعه و مدیریت کیفی برای رسیدن به انتظارات و نیازهای ذی نفعان </a:t>
            </a:r>
          </a:p>
        </p:txBody>
      </p:sp>
      <p:sp>
        <p:nvSpPr>
          <p:cNvPr id="10" name="Rounded Rectangular Callout 9"/>
          <p:cNvSpPr/>
          <p:nvPr/>
        </p:nvSpPr>
        <p:spPr>
          <a:xfrm>
            <a:off x="6251679" y="858924"/>
            <a:ext cx="1799771" cy="523295"/>
          </a:xfrm>
          <a:prstGeom prst="wedgeRoundRectCallout">
            <a:avLst>
              <a:gd name="adj1" fmla="val -45429"/>
              <a:gd name="adj2" fmla="val 73691"/>
              <a:gd name="adj3" fmla="val 16667"/>
            </a:avLst>
          </a:prstGeom>
        </p:spPr>
        <p:style>
          <a:lnRef idx="2">
            <a:schemeClr val="accent5"/>
          </a:lnRef>
          <a:fillRef idx="1">
            <a:schemeClr val="lt1"/>
          </a:fillRef>
          <a:effectRef idx="0">
            <a:schemeClr val="accent5"/>
          </a:effectRef>
          <a:fontRef idx="minor">
            <a:schemeClr val="dk1"/>
          </a:fontRef>
        </p:style>
        <p:txBody>
          <a:bodyPr rtlCol="0" anchor="ctr"/>
          <a:lstStyle/>
          <a:p>
            <a:r>
              <a:rPr lang="fa-IR" sz="1400" dirty="0">
                <a:cs typeface="B Yekan" panose="00000400000000000000" pitchFamily="2" charset="-78"/>
              </a:rPr>
              <a:t>اطمینان از  هزینه های پروژه</a:t>
            </a:r>
          </a:p>
        </p:txBody>
      </p:sp>
      <p:sp>
        <p:nvSpPr>
          <p:cNvPr id="11" name="Rounded Rectangular Callout 10"/>
          <p:cNvSpPr/>
          <p:nvPr/>
        </p:nvSpPr>
        <p:spPr>
          <a:xfrm>
            <a:off x="10036628" y="5007114"/>
            <a:ext cx="1799771" cy="892628"/>
          </a:xfrm>
          <a:prstGeom prst="wedgeRoundRectCallout">
            <a:avLst>
              <a:gd name="adj1" fmla="val -68010"/>
              <a:gd name="adj2" fmla="val -14735"/>
              <a:gd name="adj3" fmla="val 16667"/>
            </a:avLst>
          </a:prstGeom>
        </p:spPr>
        <p:style>
          <a:lnRef idx="2">
            <a:schemeClr val="accent5"/>
          </a:lnRef>
          <a:fillRef idx="1">
            <a:schemeClr val="lt1"/>
          </a:fillRef>
          <a:effectRef idx="0">
            <a:schemeClr val="accent5"/>
          </a:effectRef>
          <a:fontRef idx="minor">
            <a:schemeClr val="dk1"/>
          </a:fontRef>
        </p:style>
        <p:txBody>
          <a:bodyPr rtlCol="0" anchor="ctr"/>
          <a:lstStyle/>
          <a:p>
            <a:r>
              <a:rPr lang="fa-IR" sz="1400" dirty="0">
                <a:solidFill>
                  <a:prstClr val="black"/>
                </a:solidFill>
                <a:cs typeface="B Yekan" panose="00000400000000000000" pitchFamily="2" charset="-78"/>
              </a:rPr>
              <a:t>هماهنگی طرح توسعه پروژه، اجرا و مدیریت آن</a:t>
            </a:r>
            <a:endParaRPr lang="en-US" sz="1400" dirty="0"/>
          </a:p>
        </p:txBody>
      </p:sp>
      <p:sp>
        <p:nvSpPr>
          <p:cNvPr id="13" name="Rounded Rectangular Callout 12"/>
          <p:cNvSpPr/>
          <p:nvPr/>
        </p:nvSpPr>
        <p:spPr>
          <a:xfrm>
            <a:off x="2528764" y="6168258"/>
            <a:ext cx="2540001" cy="689742"/>
          </a:xfrm>
          <a:prstGeom prst="wedgeRoundRectCallout">
            <a:avLst>
              <a:gd name="adj1" fmla="val 74518"/>
              <a:gd name="adj2" fmla="val -80583"/>
              <a:gd name="adj3" fmla="val 16667"/>
            </a:avLst>
          </a:prstGeom>
        </p:spPr>
        <p:style>
          <a:lnRef idx="2">
            <a:schemeClr val="accent5"/>
          </a:lnRef>
          <a:fillRef idx="1">
            <a:schemeClr val="lt1"/>
          </a:fillRef>
          <a:effectRef idx="0">
            <a:schemeClr val="accent5"/>
          </a:effectRef>
          <a:fontRef idx="minor">
            <a:schemeClr val="dk1"/>
          </a:fontRef>
        </p:style>
        <p:txBody>
          <a:bodyPr rtlCol="0" anchor="ctr"/>
          <a:lstStyle/>
          <a:p>
            <a:endParaRPr lang="fa-IR" sz="1400" dirty="0"/>
          </a:p>
          <a:p>
            <a:r>
              <a:rPr lang="fa-IR" sz="1400" dirty="0">
                <a:solidFill>
                  <a:prstClr val="black"/>
                </a:solidFill>
                <a:cs typeface="B Yekan" panose="00000400000000000000" pitchFamily="2" charset="-78"/>
              </a:rPr>
              <a:t>تعریف کامل و دقیق کار، </a:t>
            </a:r>
          </a:p>
          <a:p>
            <a:r>
              <a:rPr lang="fa-IR" sz="1400" dirty="0">
                <a:solidFill>
                  <a:prstClr val="black"/>
                </a:solidFill>
                <a:cs typeface="B Yekan" panose="00000400000000000000" pitchFamily="2" charset="-78"/>
              </a:rPr>
              <a:t>تعریف فرآیندهای تغییر حوزه</a:t>
            </a:r>
            <a:endParaRPr lang="en-US" sz="1400" dirty="0"/>
          </a:p>
        </p:txBody>
      </p:sp>
      <p:sp>
        <p:nvSpPr>
          <p:cNvPr id="14" name="Rectangle 13"/>
          <p:cNvSpPr/>
          <p:nvPr/>
        </p:nvSpPr>
        <p:spPr>
          <a:xfrm>
            <a:off x="3048000" y="2828836"/>
            <a:ext cx="6096000" cy="369332"/>
          </a:xfrm>
          <a:prstGeom prst="rect">
            <a:avLst/>
          </a:prstGeom>
        </p:spPr>
        <p:txBody>
          <a:bodyPr>
            <a:spAutoFit/>
          </a:bodyPr>
          <a:lstStyle/>
          <a:p>
            <a:endParaRPr lang="en-US" dirty="0"/>
          </a:p>
        </p:txBody>
      </p:sp>
      <p:sp>
        <p:nvSpPr>
          <p:cNvPr id="16" name="Rounded Rectangular Callout 15"/>
          <p:cNvSpPr/>
          <p:nvPr/>
        </p:nvSpPr>
        <p:spPr>
          <a:xfrm>
            <a:off x="7031979" y="5899742"/>
            <a:ext cx="2671466" cy="1029761"/>
          </a:xfrm>
          <a:prstGeom prst="wedgeRoundRectCallout">
            <a:avLst>
              <a:gd name="adj1" fmla="val -66469"/>
              <a:gd name="adj2" fmla="val -217950"/>
              <a:gd name="adj3" fmla="val 16667"/>
            </a:avLst>
          </a:prstGeom>
        </p:spPr>
        <p:style>
          <a:lnRef idx="2">
            <a:schemeClr val="accent5"/>
          </a:lnRef>
          <a:fillRef idx="1">
            <a:schemeClr val="lt1"/>
          </a:fillRef>
          <a:effectRef idx="0">
            <a:schemeClr val="accent5"/>
          </a:effectRef>
          <a:fontRef idx="minor">
            <a:schemeClr val="dk1"/>
          </a:fontRef>
        </p:style>
        <p:txBody>
          <a:bodyPr rtlCol="0" anchor="ctr"/>
          <a:lstStyle/>
          <a:p>
            <a:r>
              <a:rPr lang="fa-IR" sz="1400" dirty="0">
                <a:solidFill>
                  <a:prstClr val="black"/>
                </a:solidFill>
                <a:cs typeface="B Yekan" panose="00000400000000000000" pitchFamily="2" charset="-78"/>
              </a:rPr>
              <a:t>توسعه کنترل و مدیریت زمانبندی،</a:t>
            </a:r>
          </a:p>
          <a:p>
            <a:r>
              <a:rPr lang="fa-IR" sz="1400" dirty="0">
                <a:solidFill>
                  <a:prstClr val="black"/>
                </a:solidFill>
                <a:cs typeface="B Yekan" panose="00000400000000000000" pitchFamily="2" charset="-78"/>
              </a:rPr>
              <a:t> شناسایی فازها و فعالیت ها، </a:t>
            </a:r>
          </a:p>
          <a:p>
            <a:r>
              <a:rPr lang="fa-IR" sz="1400" dirty="0">
                <a:solidFill>
                  <a:prstClr val="black"/>
                </a:solidFill>
                <a:cs typeface="B Yekan" panose="00000400000000000000" pitchFamily="2" charset="-78"/>
              </a:rPr>
              <a:t>تخمین توالی و تخصیص منابع برای</a:t>
            </a:r>
          </a:p>
          <a:p>
            <a:r>
              <a:rPr lang="fa-IR" sz="1400" dirty="0">
                <a:solidFill>
                  <a:prstClr val="black"/>
                </a:solidFill>
                <a:cs typeface="B Yekan" panose="00000400000000000000" pitchFamily="2" charset="-78"/>
              </a:rPr>
              <a:t> اطمینان از رسیدن به اهداف پروژه</a:t>
            </a:r>
            <a:endParaRPr lang="en-US" sz="1400" dirty="0"/>
          </a:p>
        </p:txBody>
      </p:sp>
      <p:sp>
        <p:nvSpPr>
          <p:cNvPr id="5" name="Slide Number Placeholder 4"/>
          <p:cNvSpPr>
            <a:spLocks noGrp="1"/>
          </p:cNvSpPr>
          <p:nvPr>
            <p:ph type="sldNum" sz="quarter" idx="12"/>
          </p:nvPr>
        </p:nvSpPr>
        <p:spPr/>
        <p:txBody>
          <a:bodyPr/>
          <a:lstStyle/>
          <a:p>
            <a:fld id="{5FC0FCD1-77F1-4401-856E-B515063C8EAA}" type="slidenum">
              <a:rPr lang="fa-IR" smtClean="0"/>
              <a:t>44</a:t>
            </a:fld>
            <a:endParaRPr lang="fa-IR"/>
          </a:p>
        </p:txBody>
      </p:sp>
    </p:spTree>
    <p:extLst>
      <p:ext uri="{BB962C8B-B14F-4D97-AF65-F5344CB8AC3E}">
        <p14:creationId xmlns:p14="http://schemas.microsoft.com/office/powerpoint/2010/main" val="76217752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txBox="1">
            <a:spLocks/>
          </p:cNvSpPr>
          <p:nvPr/>
        </p:nvSpPr>
        <p:spPr>
          <a:xfrm>
            <a:off x="3925532" y="2868827"/>
            <a:ext cx="5028998" cy="1120347"/>
          </a:xfrm>
          <a:prstGeom prst="rect">
            <a:avLst/>
          </a:prstGeom>
          <a:solidFill>
            <a:schemeClr val="accent2"/>
          </a:solidFill>
        </p:spPr>
        <p:txBody>
          <a:bodyPr vert="horz" lIns="91440" tIns="45720" rIns="91440" bIns="45720" rtlCol="1" anchor="ctr">
            <a:noAutofit/>
          </a:bodyPr>
          <a:lst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a-IR" sz="3600" dirty="0">
                <a:cs typeface="B Yekan" panose="00000400000000000000" pitchFamily="2" charset="-78"/>
              </a:rPr>
              <a:t>پایان فصل اول</a:t>
            </a:r>
          </a:p>
        </p:txBody>
      </p:sp>
      <p:sp>
        <p:nvSpPr>
          <p:cNvPr id="2" name="Slide Number Placeholder 1"/>
          <p:cNvSpPr>
            <a:spLocks noGrp="1"/>
          </p:cNvSpPr>
          <p:nvPr>
            <p:ph type="sldNum" sz="quarter" idx="12"/>
          </p:nvPr>
        </p:nvSpPr>
        <p:spPr/>
        <p:txBody>
          <a:bodyPr/>
          <a:lstStyle/>
          <a:p>
            <a:fld id="{5FC0FCD1-77F1-4401-856E-B515063C8EAA}" type="slidenum">
              <a:rPr lang="fa-IR" smtClean="0"/>
              <a:t>45</a:t>
            </a:fld>
            <a:endParaRPr lang="fa-IR"/>
          </a:p>
        </p:txBody>
      </p:sp>
    </p:spTree>
    <p:extLst>
      <p:ext uri="{BB962C8B-B14F-4D97-AF65-F5344CB8AC3E}">
        <p14:creationId xmlns:p14="http://schemas.microsoft.com/office/powerpoint/2010/main" val="231386742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a-IR" dirty="0">
                <a:cs typeface="B Yekan" panose="00000400000000000000" pitchFamily="2" charset="-78"/>
              </a:rPr>
              <a:t>بررسی </a:t>
            </a:r>
            <a:r>
              <a:rPr lang="en-US" dirty="0" err="1">
                <a:cs typeface="B Yekan" panose="00000400000000000000" pitchFamily="2" charset="-78"/>
              </a:rPr>
              <a:t>تکالیف</a:t>
            </a:r>
            <a:r>
              <a:rPr lang="en-US" dirty="0">
                <a:cs typeface="B Yekan" panose="00000400000000000000" pitchFamily="2" charset="-78"/>
              </a:rPr>
              <a:t> </a:t>
            </a:r>
            <a:r>
              <a:rPr lang="en-US" dirty="0" err="1">
                <a:cs typeface="B Yekan" panose="00000400000000000000" pitchFamily="2" charset="-78"/>
              </a:rPr>
              <a:t>گروهی</a:t>
            </a:r>
            <a:r>
              <a:rPr lang="en-US" dirty="0">
                <a:cs typeface="B Yekan" panose="00000400000000000000" pitchFamily="2" charset="-78"/>
              </a:rPr>
              <a:t> </a:t>
            </a:r>
          </a:p>
        </p:txBody>
      </p:sp>
      <p:sp>
        <p:nvSpPr>
          <p:cNvPr id="3" name="Content Placeholder 2"/>
          <p:cNvSpPr>
            <a:spLocks noGrp="1"/>
          </p:cNvSpPr>
          <p:nvPr>
            <p:ph idx="1"/>
          </p:nvPr>
        </p:nvSpPr>
        <p:spPr/>
        <p:txBody>
          <a:bodyPr>
            <a:normAutofit fontScale="77500" lnSpcReduction="20000"/>
          </a:bodyPr>
          <a:lstStyle/>
          <a:p>
            <a:endParaRPr lang="en-US" dirty="0">
              <a:cs typeface="B Yekan" panose="00000400000000000000" pitchFamily="2" charset="-78"/>
            </a:endParaRPr>
          </a:p>
          <a:p>
            <a:r>
              <a:rPr lang="en-US" dirty="0" err="1">
                <a:cs typeface="B Yekan" panose="00000400000000000000" pitchFamily="2" charset="-78"/>
              </a:rPr>
              <a:t>زمان</a:t>
            </a:r>
            <a:r>
              <a:rPr lang="en-US" dirty="0">
                <a:cs typeface="B Yekan" panose="00000400000000000000" pitchFamily="2" charset="-78"/>
              </a:rPr>
              <a:t> </a:t>
            </a:r>
            <a:r>
              <a:rPr lang="en-US" dirty="0" err="1">
                <a:cs typeface="B Yekan" panose="00000400000000000000" pitchFamily="2" charset="-78"/>
              </a:rPr>
              <a:t>ملاقات</a:t>
            </a:r>
            <a:r>
              <a:rPr lang="en-US" dirty="0">
                <a:cs typeface="B Yekan" panose="00000400000000000000" pitchFamily="2" charset="-78"/>
              </a:rPr>
              <a:t> </a:t>
            </a:r>
            <a:r>
              <a:rPr lang="en-US" dirty="0" err="1">
                <a:cs typeface="B Yekan" panose="00000400000000000000" pitchFamily="2" charset="-78"/>
              </a:rPr>
              <a:t>تنها</a:t>
            </a:r>
            <a:r>
              <a:rPr lang="en-US" dirty="0">
                <a:cs typeface="B Yekan" panose="00000400000000000000" pitchFamily="2" charset="-78"/>
              </a:rPr>
              <a:t> 2 </a:t>
            </a:r>
            <a:r>
              <a:rPr lang="en-US" dirty="0" err="1">
                <a:cs typeface="B Yekan" panose="00000400000000000000" pitchFamily="2" charset="-78"/>
              </a:rPr>
              <a:t>ساعت</a:t>
            </a:r>
            <a:r>
              <a:rPr lang="en-US" dirty="0">
                <a:cs typeface="B Yekan" panose="00000400000000000000" pitchFamily="2" charset="-78"/>
              </a:rPr>
              <a:t> </a:t>
            </a:r>
            <a:r>
              <a:rPr lang="en-US" dirty="0" err="1">
                <a:cs typeface="B Yekan" panose="00000400000000000000" pitchFamily="2" charset="-78"/>
              </a:rPr>
              <a:t>در</a:t>
            </a:r>
            <a:r>
              <a:rPr lang="en-US" dirty="0">
                <a:cs typeface="B Yekan" panose="00000400000000000000" pitchFamily="2" charset="-78"/>
              </a:rPr>
              <a:t> </a:t>
            </a:r>
            <a:r>
              <a:rPr lang="en-US" dirty="0" err="1">
                <a:cs typeface="B Yekan" panose="00000400000000000000" pitchFamily="2" charset="-78"/>
              </a:rPr>
              <a:t>هفته</a:t>
            </a:r>
            <a:r>
              <a:rPr lang="en-US" dirty="0">
                <a:cs typeface="B Yekan" panose="00000400000000000000" pitchFamily="2" charset="-78"/>
              </a:rPr>
              <a:t> </a:t>
            </a:r>
            <a:r>
              <a:rPr lang="en-US" dirty="0" err="1">
                <a:cs typeface="B Yekan" panose="00000400000000000000" pitchFamily="2" charset="-78"/>
              </a:rPr>
              <a:t>قطعا</a:t>
            </a:r>
            <a:r>
              <a:rPr lang="en-US" dirty="0">
                <a:cs typeface="B Yekan" panose="00000400000000000000" pitchFamily="2" charset="-78"/>
              </a:rPr>
              <a:t> </a:t>
            </a:r>
            <a:r>
              <a:rPr lang="en-US" dirty="0" err="1">
                <a:cs typeface="B Yekan" panose="00000400000000000000" pitchFamily="2" charset="-78"/>
              </a:rPr>
              <a:t>کافی</a:t>
            </a:r>
            <a:r>
              <a:rPr lang="en-US" dirty="0">
                <a:cs typeface="B Yekan" panose="00000400000000000000" pitchFamily="2" charset="-78"/>
              </a:rPr>
              <a:t> </a:t>
            </a:r>
            <a:r>
              <a:rPr lang="en-US" dirty="0" err="1">
                <a:cs typeface="B Yekan" panose="00000400000000000000" pitchFamily="2" charset="-78"/>
              </a:rPr>
              <a:t>نخواهد</a:t>
            </a:r>
            <a:r>
              <a:rPr lang="en-US" dirty="0">
                <a:cs typeface="B Yekan" panose="00000400000000000000" pitchFamily="2" charset="-78"/>
              </a:rPr>
              <a:t> </a:t>
            </a:r>
            <a:r>
              <a:rPr lang="en-US" dirty="0" err="1">
                <a:cs typeface="B Yekan" panose="00000400000000000000" pitchFamily="2" charset="-78"/>
              </a:rPr>
              <a:t>بود</a:t>
            </a:r>
            <a:r>
              <a:rPr lang="fa-IR" dirty="0">
                <a:cs typeface="B Yekan" panose="00000400000000000000" pitchFamily="2" charset="-78"/>
              </a:rPr>
              <a:t>.</a:t>
            </a:r>
            <a:endParaRPr lang="en-US" dirty="0">
              <a:cs typeface="B Yekan" panose="00000400000000000000" pitchFamily="2" charset="-78"/>
            </a:endParaRPr>
          </a:p>
          <a:p>
            <a:r>
              <a:rPr lang="en-US" dirty="0" err="1">
                <a:cs typeface="B Yekan" panose="00000400000000000000" pitchFamily="2" charset="-78"/>
              </a:rPr>
              <a:t>تیم</a:t>
            </a:r>
            <a:r>
              <a:rPr lang="en-US" dirty="0">
                <a:cs typeface="B Yekan" panose="00000400000000000000" pitchFamily="2" charset="-78"/>
              </a:rPr>
              <a:t> </a:t>
            </a:r>
            <a:r>
              <a:rPr lang="en-US" dirty="0" err="1">
                <a:cs typeface="B Yekan" panose="00000400000000000000" pitchFamily="2" charset="-78"/>
              </a:rPr>
              <a:t>تک</a:t>
            </a:r>
            <a:r>
              <a:rPr lang="en-US" dirty="0">
                <a:cs typeface="B Yekan" panose="00000400000000000000" pitchFamily="2" charset="-78"/>
              </a:rPr>
              <a:t> </a:t>
            </a:r>
            <a:r>
              <a:rPr lang="en-US" dirty="0" err="1">
                <a:cs typeface="B Yekan" panose="00000400000000000000" pitchFamily="2" charset="-78"/>
              </a:rPr>
              <a:t>نفره</a:t>
            </a:r>
            <a:r>
              <a:rPr lang="en-US" dirty="0">
                <a:cs typeface="B Yekan" panose="00000400000000000000" pitchFamily="2" charset="-78"/>
              </a:rPr>
              <a:t> </a:t>
            </a:r>
            <a:r>
              <a:rPr lang="en-US" dirty="0" err="1">
                <a:cs typeface="B Yekan" panose="00000400000000000000" pitchFamily="2" charset="-78"/>
              </a:rPr>
              <a:t>معنایی</a:t>
            </a:r>
            <a:r>
              <a:rPr lang="en-US" dirty="0">
                <a:cs typeface="B Yekan" panose="00000400000000000000" pitchFamily="2" charset="-78"/>
              </a:rPr>
              <a:t> </a:t>
            </a:r>
            <a:r>
              <a:rPr lang="en-US" dirty="0" err="1">
                <a:cs typeface="B Yekan" panose="00000400000000000000" pitchFamily="2" charset="-78"/>
              </a:rPr>
              <a:t>ندارد</a:t>
            </a:r>
            <a:r>
              <a:rPr lang="fa-IR" dirty="0">
                <a:cs typeface="B Yekan" panose="00000400000000000000" pitchFamily="2" charset="-78"/>
              </a:rPr>
              <a:t>.</a:t>
            </a:r>
            <a:endParaRPr lang="en-US" dirty="0">
              <a:cs typeface="B Yekan" panose="00000400000000000000" pitchFamily="2" charset="-78"/>
            </a:endParaRPr>
          </a:p>
          <a:p>
            <a:r>
              <a:rPr lang="en-US" dirty="0" err="1">
                <a:cs typeface="B Yekan" panose="00000400000000000000" pitchFamily="2" charset="-78"/>
              </a:rPr>
              <a:t>عدم</a:t>
            </a:r>
            <a:r>
              <a:rPr lang="en-US" dirty="0">
                <a:cs typeface="B Yekan" panose="00000400000000000000" pitchFamily="2" charset="-78"/>
              </a:rPr>
              <a:t> </a:t>
            </a:r>
            <a:r>
              <a:rPr lang="en-US" dirty="0" err="1">
                <a:cs typeface="B Yekan" panose="00000400000000000000" pitchFamily="2" charset="-78"/>
              </a:rPr>
              <a:t>بیان</a:t>
            </a:r>
            <a:r>
              <a:rPr lang="en-US" dirty="0">
                <a:cs typeface="B Yekan" panose="00000400000000000000" pitchFamily="2" charset="-78"/>
              </a:rPr>
              <a:t> </a:t>
            </a:r>
            <a:r>
              <a:rPr lang="en-US" dirty="0" err="1">
                <a:cs typeface="B Yekan" panose="00000400000000000000" pitchFamily="2" charset="-78"/>
              </a:rPr>
              <a:t>چالش</a:t>
            </a:r>
            <a:r>
              <a:rPr lang="en-US" dirty="0">
                <a:cs typeface="B Yekan" panose="00000400000000000000" pitchFamily="2" charset="-78"/>
              </a:rPr>
              <a:t> </a:t>
            </a:r>
            <a:r>
              <a:rPr lang="en-US" dirty="0" err="1">
                <a:cs typeface="B Yekan" panose="00000400000000000000" pitchFamily="2" charset="-78"/>
              </a:rPr>
              <a:t>های</a:t>
            </a:r>
            <a:r>
              <a:rPr lang="en-US" dirty="0">
                <a:cs typeface="B Yekan" panose="00000400000000000000" pitchFamily="2" charset="-78"/>
              </a:rPr>
              <a:t> </a:t>
            </a:r>
            <a:r>
              <a:rPr lang="en-US" dirty="0" err="1">
                <a:cs typeface="B Yekan" panose="00000400000000000000" pitchFamily="2" charset="-78"/>
              </a:rPr>
              <a:t>محتمل</a:t>
            </a:r>
            <a:r>
              <a:rPr lang="en-US" dirty="0">
                <a:cs typeface="B Yekan" panose="00000400000000000000" pitchFamily="2" charset="-78"/>
              </a:rPr>
              <a:t> و </a:t>
            </a:r>
            <a:r>
              <a:rPr lang="en-US" dirty="0" err="1">
                <a:cs typeface="B Yekan" panose="00000400000000000000" pitchFamily="2" charset="-78"/>
              </a:rPr>
              <a:t>راهکار</a:t>
            </a:r>
            <a:r>
              <a:rPr lang="en-US" dirty="0">
                <a:cs typeface="B Yekan" panose="00000400000000000000" pitchFamily="2" charset="-78"/>
              </a:rPr>
              <a:t> </a:t>
            </a:r>
            <a:r>
              <a:rPr lang="en-US" dirty="0" err="1">
                <a:cs typeface="B Yekan" panose="00000400000000000000" pitchFamily="2" charset="-78"/>
              </a:rPr>
              <a:t>برای</a:t>
            </a:r>
            <a:r>
              <a:rPr lang="en-US" dirty="0">
                <a:cs typeface="B Yekan" panose="00000400000000000000" pitchFamily="2" charset="-78"/>
              </a:rPr>
              <a:t> </a:t>
            </a:r>
            <a:r>
              <a:rPr lang="en-US" dirty="0" err="1">
                <a:cs typeface="B Yekan" panose="00000400000000000000" pitchFamily="2" charset="-78"/>
              </a:rPr>
              <a:t>حل</a:t>
            </a:r>
            <a:r>
              <a:rPr lang="en-US" dirty="0">
                <a:cs typeface="B Yekan" panose="00000400000000000000" pitchFamily="2" charset="-78"/>
              </a:rPr>
              <a:t> </a:t>
            </a:r>
            <a:r>
              <a:rPr lang="en-US" dirty="0" err="1">
                <a:cs typeface="B Yekan" panose="00000400000000000000" pitchFamily="2" charset="-78"/>
              </a:rPr>
              <a:t>آنها</a:t>
            </a:r>
            <a:r>
              <a:rPr lang="en-US" dirty="0">
                <a:cs typeface="B Yekan" panose="00000400000000000000" pitchFamily="2" charset="-78"/>
              </a:rPr>
              <a:t> </a:t>
            </a:r>
            <a:r>
              <a:rPr lang="fa-IR" dirty="0">
                <a:cs typeface="B Yekan" panose="00000400000000000000" pitchFamily="2" charset="-78"/>
              </a:rPr>
              <a:t>.</a:t>
            </a:r>
            <a:endParaRPr lang="en-US" dirty="0">
              <a:cs typeface="B Yekan" panose="00000400000000000000" pitchFamily="2" charset="-78"/>
            </a:endParaRPr>
          </a:p>
          <a:p>
            <a:r>
              <a:rPr lang="en-US" dirty="0" err="1">
                <a:cs typeface="B Yekan" panose="00000400000000000000" pitchFamily="2" charset="-78"/>
              </a:rPr>
              <a:t>نگاه</a:t>
            </a:r>
            <a:r>
              <a:rPr lang="en-US" dirty="0">
                <a:cs typeface="B Yekan" panose="00000400000000000000" pitchFamily="2" charset="-78"/>
              </a:rPr>
              <a:t> </a:t>
            </a:r>
            <a:r>
              <a:rPr lang="en-US" dirty="0" err="1">
                <a:cs typeface="B Yekan" panose="00000400000000000000" pitchFamily="2" charset="-78"/>
              </a:rPr>
              <a:t>عمیق</a:t>
            </a:r>
            <a:r>
              <a:rPr lang="en-US" dirty="0">
                <a:cs typeface="B Yekan" panose="00000400000000000000" pitchFamily="2" charset="-78"/>
              </a:rPr>
              <a:t> </a:t>
            </a:r>
            <a:r>
              <a:rPr lang="en-US" dirty="0" err="1">
                <a:cs typeface="B Yekan" panose="00000400000000000000" pitchFamily="2" charset="-78"/>
              </a:rPr>
              <a:t>تر</a:t>
            </a:r>
            <a:r>
              <a:rPr lang="en-US" dirty="0">
                <a:cs typeface="B Yekan" panose="00000400000000000000" pitchFamily="2" charset="-78"/>
              </a:rPr>
              <a:t> </a:t>
            </a:r>
            <a:r>
              <a:rPr lang="en-US" dirty="0" err="1">
                <a:cs typeface="B Yekan" panose="00000400000000000000" pitchFamily="2" charset="-78"/>
              </a:rPr>
              <a:t>به</a:t>
            </a:r>
            <a:r>
              <a:rPr lang="en-US" dirty="0">
                <a:cs typeface="B Yekan" panose="00000400000000000000" pitchFamily="2" charset="-78"/>
              </a:rPr>
              <a:t> </a:t>
            </a:r>
            <a:r>
              <a:rPr lang="en-US" dirty="0" err="1">
                <a:cs typeface="B Yekan" panose="00000400000000000000" pitchFamily="2" charset="-78"/>
              </a:rPr>
              <a:t>مساله</a:t>
            </a:r>
            <a:r>
              <a:rPr lang="en-US" dirty="0">
                <a:cs typeface="B Yekan" panose="00000400000000000000" pitchFamily="2" charset="-78"/>
              </a:rPr>
              <a:t> و </a:t>
            </a:r>
            <a:r>
              <a:rPr lang="en-US" dirty="0" err="1">
                <a:cs typeface="B Yekan" panose="00000400000000000000" pitchFamily="2" charset="-78"/>
              </a:rPr>
              <a:t>لحاظ</a:t>
            </a:r>
            <a:r>
              <a:rPr lang="en-US" dirty="0">
                <a:cs typeface="B Yekan" panose="00000400000000000000" pitchFamily="2" charset="-78"/>
              </a:rPr>
              <a:t> </a:t>
            </a:r>
            <a:r>
              <a:rPr lang="en-US" dirty="0" err="1">
                <a:cs typeface="B Yekan" panose="00000400000000000000" pitchFamily="2" charset="-78"/>
              </a:rPr>
              <a:t>کردن</a:t>
            </a:r>
            <a:r>
              <a:rPr lang="en-US" dirty="0">
                <a:cs typeface="B Yekan" panose="00000400000000000000" pitchFamily="2" charset="-78"/>
              </a:rPr>
              <a:t> </a:t>
            </a:r>
            <a:r>
              <a:rPr lang="en-US" dirty="0" err="1">
                <a:cs typeface="B Yekan" panose="00000400000000000000" pitchFamily="2" charset="-78"/>
              </a:rPr>
              <a:t>ابعاد</a:t>
            </a:r>
            <a:r>
              <a:rPr lang="en-US" dirty="0">
                <a:cs typeface="B Yekan" panose="00000400000000000000" pitchFamily="2" charset="-78"/>
              </a:rPr>
              <a:t> </a:t>
            </a:r>
            <a:r>
              <a:rPr lang="en-US" dirty="0" err="1">
                <a:cs typeface="B Yekan" panose="00000400000000000000" pitchFamily="2" charset="-78"/>
              </a:rPr>
              <a:t>انسانی</a:t>
            </a:r>
            <a:r>
              <a:rPr lang="en-US" dirty="0">
                <a:cs typeface="B Yekan" panose="00000400000000000000" pitchFamily="2" charset="-78"/>
              </a:rPr>
              <a:t> </a:t>
            </a:r>
            <a:r>
              <a:rPr lang="en-US" dirty="0" err="1">
                <a:cs typeface="B Yekan" panose="00000400000000000000" pitchFamily="2" charset="-78"/>
              </a:rPr>
              <a:t>محتمل</a:t>
            </a:r>
            <a:r>
              <a:rPr lang="en-US" dirty="0">
                <a:cs typeface="B Yekan" panose="00000400000000000000" pitchFamily="2" charset="-78"/>
              </a:rPr>
              <a:t> </a:t>
            </a:r>
            <a:r>
              <a:rPr lang="en-US" dirty="0" err="1">
                <a:cs typeface="B Yekan" panose="00000400000000000000" pitchFamily="2" charset="-78"/>
              </a:rPr>
              <a:t>در</a:t>
            </a:r>
            <a:r>
              <a:rPr lang="en-US" dirty="0">
                <a:cs typeface="B Yekan" panose="00000400000000000000" pitchFamily="2" charset="-78"/>
              </a:rPr>
              <a:t> </a:t>
            </a:r>
            <a:r>
              <a:rPr lang="en-US" dirty="0" err="1">
                <a:cs typeface="B Yekan" panose="00000400000000000000" pitchFamily="2" charset="-78"/>
              </a:rPr>
              <a:t>ادامه</a:t>
            </a:r>
            <a:r>
              <a:rPr lang="en-US" dirty="0">
                <a:cs typeface="B Yekan" panose="00000400000000000000" pitchFamily="2" charset="-78"/>
              </a:rPr>
              <a:t> </a:t>
            </a:r>
            <a:r>
              <a:rPr lang="en-US" dirty="0" err="1">
                <a:cs typeface="B Yekan" panose="00000400000000000000" pitchFamily="2" charset="-78"/>
              </a:rPr>
              <a:t>جریان</a:t>
            </a:r>
            <a:r>
              <a:rPr lang="en-US" dirty="0">
                <a:cs typeface="B Yekan" panose="00000400000000000000" pitchFamily="2" charset="-78"/>
              </a:rPr>
              <a:t> </a:t>
            </a:r>
            <a:r>
              <a:rPr lang="en-US" dirty="0" err="1">
                <a:cs typeface="B Yekan" panose="00000400000000000000" pitchFamily="2" charset="-78"/>
              </a:rPr>
              <a:t>پروژه</a:t>
            </a:r>
            <a:r>
              <a:rPr lang="fa-IR" dirty="0">
                <a:cs typeface="B Yekan" panose="00000400000000000000" pitchFamily="2" charset="-78"/>
              </a:rPr>
              <a:t>.</a:t>
            </a:r>
            <a:endParaRPr lang="en-US" dirty="0">
              <a:cs typeface="B Yekan" panose="00000400000000000000" pitchFamily="2" charset="-78"/>
            </a:endParaRPr>
          </a:p>
          <a:p>
            <a:r>
              <a:rPr lang="en-US" dirty="0" err="1">
                <a:cs typeface="B Yekan" panose="00000400000000000000" pitchFamily="2" charset="-78"/>
              </a:rPr>
              <a:t>تقسیم</a:t>
            </a:r>
            <a:r>
              <a:rPr lang="en-US" dirty="0">
                <a:cs typeface="B Yekan" panose="00000400000000000000" pitchFamily="2" charset="-78"/>
              </a:rPr>
              <a:t> </a:t>
            </a:r>
            <a:r>
              <a:rPr lang="en-US" dirty="0" err="1">
                <a:cs typeface="B Yekan" panose="00000400000000000000" pitchFamily="2" charset="-78"/>
              </a:rPr>
              <a:t>مناسب</a:t>
            </a:r>
            <a:r>
              <a:rPr lang="en-US" dirty="0">
                <a:cs typeface="B Yekan" panose="00000400000000000000" pitchFamily="2" charset="-78"/>
              </a:rPr>
              <a:t> </a:t>
            </a:r>
            <a:r>
              <a:rPr lang="en-US" dirty="0" err="1">
                <a:cs typeface="B Yekan" panose="00000400000000000000" pitchFamily="2" charset="-78"/>
              </a:rPr>
              <a:t>وظایف</a:t>
            </a:r>
            <a:r>
              <a:rPr lang="en-US" dirty="0">
                <a:cs typeface="B Yekan" panose="00000400000000000000" pitchFamily="2" charset="-78"/>
              </a:rPr>
              <a:t> </a:t>
            </a:r>
            <a:r>
              <a:rPr lang="en-US" dirty="0" err="1">
                <a:cs typeface="B Yekan" panose="00000400000000000000" pitchFamily="2" charset="-78"/>
              </a:rPr>
              <a:t>تیمی</a:t>
            </a:r>
            <a:r>
              <a:rPr lang="fa-IR" dirty="0">
                <a:cs typeface="B Yekan" panose="00000400000000000000" pitchFamily="2" charset="-78"/>
              </a:rPr>
              <a:t>.</a:t>
            </a:r>
            <a:endParaRPr lang="en-US" dirty="0">
              <a:cs typeface="B Yekan" panose="00000400000000000000" pitchFamily="2" charset="-78"/>
            </a:endParaRPr>
          </a:p>
          <a:p>
            <a:r>
              <a:rPr lang="en-US" dirty="0" err="1">
                <a:cs typeface="B Yekan" panose="00000400000000000000" pitchFamily="2" charset="-78"/>
              </a:rPr>
              <a:t>دقت</a:t>
            </a:r>
            <a:r>
              <a:rPr lang="en-US" dirty="0">
                <a:cs typeface="B Yekan" panose="00000400000000000000" pitchFamily="2" charset="-78"/>
              </a:rPr>
              <a:t> </a:t>
            </a:r>
            <a:r>
              <a:rPr lang="en-US" dirty="0" err="1">
                <a:cs typeface="B Yekan" panose="00000400000000000000" pitchFamily="2" charset="-78"/>
              </a:rPr>
              <a:t>در</a:t>
            </a:r>
            <a:r>
              <a:rPr lang="en-US" dirty="0">
                <a:cs typeface="B Yekan" panose="00000400000000000000" pitchFamily="2" charset="-78"/>
              </a:rPr>
              <a:t> </a:t>
            </a:r>
            <a:r>
              <a:rPr lang="en-US" dirty="0" err="1">
                <a:cs typeface="B Yekan" panose="00000400000000000000" pitchFamily="2" charset="-78"/>
              </a:rPr>
              <a:t>نحوه</a:t>
            </a:r>
            <a:r>
              <a:rPr lang="en-US" dirty="0">
                <a:cs typeface="B Yekan" panose="00000400000000000000" pitchFamily="2" charset="-78"/>
              </a:rPr>
              <a:t> </a:t>
            </a:r>
            <a:r>
              <a:rPr lang="en-US" dirty="0" err="1">
                <a:cs typeface="B Yekan" panose="00000400000000000000" pitchFamily="2" charset="-78"/>
              </a:rPr>
              <a:t>تایپ</a:t>
            </a:r>
            <a:r>
              <a:rPr lang="fa-IR" dirty="0">
                <a:cs typeface="B Yekan" panose="00000400000000000000" pitchFamily="2" charset="-78"/>
              </a:rPr>
              <a:t>، نگارش متن، یکسان سازی اعداد متن، تنظیم اندازه خطوط،فونت مناسب فارسی و انگلیسی و اندازه مناسب فونت «</a:t>
            </a:r>
            <a:r>
              <a:rPr lang="en-US" dirty="0" err="1">
                <a:cs typeface="B Yekan" panose="00000400000000000000" pitchFamily="2" charset="-78"/>
              </a:rPr>
              <a:t>این</a:t>
            </a:r>
            <a:r>
              <a:rPr lang="en-US" dirty="0">
                <a:cs typeface="B Yekan" panose="00000400000000000000" pitchFamily="2" charset="-78"/>
              </a:rPr>
              <a:t> </a:t>
            </a:r>
            <a:r>
              <a:rPr lang="en-US" dirty="0" err="1">
                <a:cs typeface="B Yekan" panose="00000400000000000000" pitchFamily="2" charset="-78"/>
              </a:rPr>
              <a:t>سند</a:t>
            </a:r>
            <a:r>
              <a:rPr lang="en-US" dirty="0">
                <a:cs typeface="B Yekan" panose="00000400000000000000" pitchFamily="2" charset="-78"/>
              </a:rPr>
              <a:t> </a:t>
            </a:r>
            <a:r>
              <a:rPr lang="en-US" dirty="0" err="1">
                <a:cs typeface="B Yekan" panose="00000400000000000000" pitchFamily="2" charset="-78"/>
              </a:rPr>
              <a:t>نشان</a:t>
            </a:r>
            <a:r>
              <a:rPr lang="en-US" dirty="0">
                <a:cs typeface="B Yekan" panose="00000400000000000000" pitchFamily="2" charset="-78"/>
              </a:rPr>
              <a:t> </a:t>
            </a:r>
            <a:r>
              <a:rPr lang="en-US" dirty="0" err="1">
                <a:cs typeface="B Yekan" panose="00000400000000000000" pitchFamily="2" charset="-78"/>
              </a:rPr>
              <a:t>دهنده</a:t>
            </a:r>
            <a:r>
              <a:rPr lang="en-US" dirty="0">
                <a:cs typeface="B Yekan" panose="00000400000000000000" pitchFamily="2" charset="-78"/>
              </a:rPr>
              <a:t> </a:t>
            </a:r>
            <a:r>
              <a:rPr lang="en-US" dirty="0" err="1">
                <a:cs typeface="B Yekan" panose="00000400000000000000" pitchFamily="2" charset="-78"/>
              </a:rPr>
              <a:t>شخصیت</a:t>
            </a:r>
            <a:r>
              <a:rPr lang="en-US" dirty="0">
                <a:cs typeface="B Yekan" panose="00000400000000000000" pitchFamily="2" charset="-78"/>
              </a:rPr>
              <a:t> </a:t>
            </a:r>
            <a:r>
              <a:rPr lang="en-US" dirty="0" err="1">
                <a:cs typeface="B Yekan" panose="00000400000000000000" pitchFamily="2" charset="-78"/>
              </a:rPr>
              <a:t>تیم</a:t>
            </a:r>
            <a:r>
              <a:rPr lang="en-US" dirty="0">
                <a:cs typeface="B Yekan" panose="00000400000000000000" pitchFamily="2" charset="-78"/>
              </a:rPr>
              <a:t> </a:t>
            </a:r>
            <a:r>
              <a:rPr lang="en-US" dirty="0" err="1">
                <a:cs typeface="B Yekan" panose="00000400000000000000" pitchFamily="2" charset="-78"/>
              </a:rPr>
              <a:t>شماست</a:t>
            </a:r>
            <a:r>
              <a:rPr lang="fa-IR" dirty="0">
                <a:cs typeface="B Yekan" panose="00000400000000000000" pitchFamily="2" charset="-78"/>
              </a:rPr>
              <a:t>»</a:t>
            </a:r>
            <a:r>
              <a:rPr lang="en-US" dirty="0">
                <a:cs typeface="B Yekan" panose="00000400000000000000" pitchFamily="2" charset="-78"/>
              </a:rPr>
              <a:t> </a:t>
            </a:r>
          </a:p>
          <a:p>
            <a:r>
              <a:rPr lang="fa-IR" dirty="0">
                <a:cs typeface="B Yekan" panose="00000400000000000000" pitchFamily="2" charset="-78"/>
              </a:rPr>
              <a:t>ت</a:t>
            </a:r>
            <a:r>
              <a:rPr lang="en-US" dirty="0" err="1">
                <a:cs typeface="B Yekan" panose="00000400000000000000" pitchFamily="2" charset="-78"/>
              </a:rPr>
              <a:t>عیین</a:t>
            </a:r>
            <a:r>
              <a:rPr lang="en-US" dirty="0">
                <a:cs typeface="B Yekan" panose="00000400000000000000" pitchFamily="2" charset="-78"/>
              </a:rPr>
              <a:t> </a:t>
            </a:r>
            <a:r>
              <a:rPr lang="en-US" dirty="0" err="1">
                <a:cs typeface="B Yekan" panose="00000400000000000000" pitchFamily="2" charset="-78"/>
              </a:rPr>
              <a:t>مدیر</a:t>
            </a:r>
            <a:r>
              <a:rPr lang="en-US" dirty="0">
                <a:cs typeface="B Yekan" panose="00000400000000000000" pitchFamily="2" charset="-78"/>
              </a:rPr>
              <a:t> </a:t>
            </a:r>
            <a:r>
              <a:rPr lang="en-US" dirty="0" err="1">
                <a:cs typeface="B Yekan" panose="00000400000000000000" pitchFamily="2" charset="-78"/>
              </a:rPr>
              <a:t>گروه</a:t>
            </a:r>
            <a:r>
              <a:rPr lang="en-US" dirty="0">
                <a:cs typeface="B Yekan" panose="00000400000000000000" pitchFamily="2" charset="-78"/>
              </a:rPr>
              <a:t> </a:t>
            </a:r>
            <a:r>
              <a:rPr lang="en-US" dirty="0" err="1">
                <a:cs typeface="B Yekan" panose="00000400000000000000" pitchFamily="2" charset="-78"/>
              </a:rPr>
              <a:t>در</a:t>
            </a:r>
            <a:r>
              <a:rPr lang="en-US" dirty="0">
                <a:cs typeface="B Yekan" panose="00000400000000000000" pitchFamily="2" charset="-78"/>
              </a:rPr>
              <a:t> </a:t>
            </a:r>
            <a:r>
              <a:rPr lang="en-US" dirty="0" err="1">
                <a:cs typeface="B Yekan" panose="00000400000000000000" pitchFamily="2" charset="-78"/>
              </a:rPr>
              <a:t>سند</a:t>
            </a:r>
            <a:r>
              <a:rPr lang="en-US" dirty="0">
                <a:cs typeface="B Yekan" panose="00000400000000000000" pitchFamily="2" charset="-78"/>
              </a:rPr>
              <a:t> و </a:t>
            </a:r>
            <a:r>
              <a:rPr lang="en-US" dirty="0" err="1">
                <a:cs typeface="B Yekan" panose="00000400000000000000" pitchFamily="2" charset="-78"/>
              </a:rPr>
              <a:t>تعیین</a:t>
            </a:r>
            <a:r>
              <a:rPr lang="en-US" dirty="0">
                <a:cs typeface="B Yekan" panose="00000400000000000000" pitchFamily="2" charset="-78"/>
              </a:rPr>
              <a:t> و </a:t>
            </a:r>
            <a:r>
              <a:rPr lang="en-US" dirty="0" err="1">
                <a:cs typeface="B Yekan" panose="00000400000000000000" pitchFamily="2" charset="-78"/>
              </a:rPr>
              <a:t>تقسیم</a:t>
            </a:r>
            <a:r>
              <a:rPr lang="en-US" dirty="0">
                <a:cs typeface="B Yekan" panose="00000400000000000000" pitchFamily="2" charset="-78"/>
              </a:rPr>
              <a:t> </a:t>
            </a:r>
            <a:r>
              <a:rPr lang="en-US" dirty="0" err="1">
                <a:cs typeface="B Yekan" panose="00000400000000000000" pitchFamily="2" charset="-78"/>
              </a:rPr>
              <a:t>مجموعه</a:t>
            </a:r>
            <a:r>
              <a:rPr lang="en-US" dirty="0">
                <a:cs typeface="B Yekan" panose="00000400000000000000" pitchFamily="2" charset="-78"/>
              </a:rPr>
              <a:t> </a:t>
            </a:r>
            <a:r>
              <a:rPr lang="en-US" dirty="0" err="1">
                <a:cs typeface="B Yekan" panose="00000400000000000000" pitchFamily="2" charset="-78"/>
              </a:rPr>
              <a:t>وظایف</a:t>
            </a:r>
            <a:r>
              <a:rPr lang="en-US" dirty="0">
                <a:cs typeface="B Yekan" panose="00000400000000000000" pitchFamily="2" charset="-78"/>
              </a:rPr>
              <a:t> </a:t>
            </a:r>
            <a:r>
              <a:rPr lang="en-US" dirty="0" err="1">
                <a:cs typeface="B Yekan" panose="00000400000000000000" pitchFamily="2" charset="-78"/>
              </a:rPr>
              <a:t>تیمی</a:t>
            </a:r>
            <a:r>
              <a:rPr lang="fa-IR" dirty="0">
                <a:cs typeface="B Yekan" panose="00000400000000000000" pitchFamily="2" charset="-78"/>
              </a:rPr>
              <a:t>.</a:t>
            </a:r>
            <a:endParaRPr lang="en-US" dirty="0">
              <a:cs typeface="B Yekan" panose="00000400000000000000" pitchFamily="2" charset="-78"/>
            </a:endParaRPr>
          </a:p>
          <a:p>
            <a:r>
              <a:rPr lang="en-US" dirty="0" err="1">
                <a:cs typeface="B Yekan" panose="00000400000000000000" pitchFamily="2" charset="-78"/>
              </a:rPr>
              <a:t>در</a:t>
            </a:r>
            <a:r>
              <a:rPr lang="en-US" dirty="0">
                <a:cs typeface="B Yekan" panose="00000400000000000000" pitchFamily="2" charset="-78"/>
              </a:rPr>
              <a:t> </a:t>
            </a:r>
            <a:r>
              <a:rPr lang="en-US" dirty="0" err="1">
                <a:cs typeface="B Yekan" panose="00000400000000000000" pitchFamily="2" charset="-78"/>
              </a:rPr>
              <a:t>پایان</a:t>
            </a:r>
            <a:r>
              <a:rPr lang="en-US" dirty="0">
                <a:cs typeface="B Yekan" panose="00000400000000000000" pitchFamily="2" charset="-78"/>
              </a:rPr>
              <a:t> </a:t>
            </a:r>
            <a:r>
              <a:rPr lang="en-US" dirty="0" err="1">
                <a:cs typeface="B Yekan" panose="00000400000000000000" pitchFamily="2" charset="-78"/>
              </a:rPr>
              <a:t>هر</a:t>
            </a:r>
            <a:r>
              <a:rPr lang="en-US" dirty="0">
                <a:cs typeface="B Yekan" panose="00000400000000000000" pitchFamily="2" charset="-78"/>
              </a:rPr>
              <a:t> </a:t>
            </a:r>
            <a:r>
              <a:rPr lang="en-US" dirty="0" err="1">
                <a:cs typeface="B Yekan" panose="00000400000000000000" pitchFamily="2" charset="-78"/>
              </a:rPr>
              <a:t>سند</a:t>
            </a:r>
            <a:r>
              <a:rPr lang="en-US" dirty="0">
                <a:cs typeface="B Yekan" panose="00000400000000000000" pitchFamily="2" charset="-78"/>
              </a:rPr>
              <a:t> </a:t>
            </a:r>
            <a:r>
              <a:rPr lang="en-US" dirty="0" err="1">
                <a:cs typeface="B Yekan" panose="00000400000000000000" pitchFamily="2" charset="-78"/>
              </a:rPr>
              <a:t>درصد</a:t>
            </a:r>
            <a:r>
              <a:rPr lang="en-US" dirty="0">
                <a:cs typeface="B Yekan" panose="00000400000000000000" pitchFamily="2" charset="-78"/>
              </a:rPr>
              <a:t> </a:t>
            </a:r>
            <a:r>
              <a:rPr lang="en-US" dirty="0" err="1">
                <a:cs typeface="B Yekan" panose="00000400000000000000" pitchFamily="2" charset="-78"/>
              </a:rPr>
              <a:t>مشارکت</a:t>
            </a:r>
            <a:r>
              <a:rPr lang="en-US" dirty="0">
                <a:cs typeface="B Yekan" panose="00000400000000000000" pitchFamily="2" charset="-78"/>
              </a:rPr>
              <a:t> </a:t>
            </a:r>
            <a:r>
              <a:rPr lang="en-US" dirty="0" err="1">
                <a:cs typeface="B Yekan" panose="00000400000000000000" pitchFamily="2" charset="-78"/>
              </a:rPr>
              <a:t>اعضا</a:t>
            </a:r>
            <a:r>
              <a:rPr lang="en-US" dirty="0">
                <a:cs typeface="B Yekan" panose="00000400000000000000" pitchFamily="2" charset="-78"/>
              </a:rPr>
              <a:t> </a:t>
            </a:r>
            <a:r>
              <a:rPr lang="en-US" dirty="0" err="1">
                <a:cs typeface="B Yekan" panose="00000400000000000000" pitchFamily="2" charset="-78"/>
              </a:rPr>
              <a:t>بایستی</a:t>
            </a:r>
            <a:r>
              <a:rPr lang="en-US" dirty="0">
                <a:cs typeface="B Yekan" panose="00000400000000000000" pitchFamily="2" charset="-78"/>
              </a:rPr>
              <a:t> </a:t>
            </a:r>
            <a:r>
              <a:rPr lang="en-US" dirty="0" err="1">
                <a:cs typeface="B Yekan" panose="00000400000000000000" pitchFamily="2" charset="-78"/>
              </a:rPr>
              <a:t>توسط</a:t>
            </a:r>
            <a:r>
              <a:rPr lang="en-US" dirty="0">
                <a:cs typeface="B Yekan" panose="00000400000000000000" pitchFamily="2" charset="-78"/>
              </a:rPr>
              <a:t> </a:t>
            </a:r>
            <a:r>
              <a:rPr lang="en-US" dirty="0" err="1">
                <a:cs typeface="B Yekan" panose="00000400000000000000" pitchFamily="2" charset="-78"/>
              </a:rPr>
              <a:t>مدیر</a:t>
            </a:r>
            <a:r>
              <a:rPr lang="en-US" dirty="0">
                <a:cs typeface="B Yekan" panose="00000400000000000000" pitchFamily="2" charset="-78"/>
              </a:rPr>
              <a:t> </a:t>
            </a:r>
            <a:r>
              <a:rPr lang="en-US" dirty="0" err="1">
                <a:cs typeface="B Yekan" panose="00000400000000000000" pitchFamily="2" charset="-78"/>
              </a:rPr>
              <a:t>تعیین</a:t>
            </a:r>
            <a:r>
              <a:rPr lang="en-US" dirty="0">
                <a:cs typeface="B Yekan" panose="00000400000000000000" pitchFamily="2" charset="-78"/>
              </a:rPr>
              <a:t> </a:t>
            </a:r>
            <a:r>
              <a:rPr lang="en-US" dirty="0" err="1">
                <a:cs typeface="B Yekan" panose="00000400000000000000" pitchFamily="2" charset="-78"/>
              </a:rPr>
              <a:t>گردد</a:t>
            </a:r>
            <a:r>
              <a:rPr lang="fa-IR" dirty="0">
                <a:cs typeface="B Yekan" panose="00000400000000000000" pitchFamily="2" charset="-78"/>
              </a:rPr>
              <a:t>.</a:t>
            </a:r>
            <a:endParaRPr lang="en-US" dirty="0">
              <a:cs typeface="B Yekan" panose="00000400000000000000" pitchFamily="2" charset="-78"/>
            </a:endParaRPr>
          </a:p>
          <a:p>
            <a:r>
              <a:rPr lang="fa-IR" dirty="0">
                <a:cs typeface="B Yekan" panose="00000400000000000000" pitchFamily="2" charset="-78"/>
              </a:rPr>
              <a:t>زمان های حضور و فعالیت تیم مشخص  و دقیق باشند.</a:t>
            </a:r>
            <a:endParaRPr lang="en-US" dirty="0">
              <a:cs typeface="B Yekan" panose="00000400000000000000" pitchFamily="2" charset="-78"/>
            </a:endParaRPr>
          </a:p>
          <a:p>
            <a:r>
              <a:rPr lang="en-US" dirty="0" err="1">
                <a:cs typeface="B Yekan" panose="00000400000000000000" pitchFamily="2" charset="-78"/>
              </a:rPr>
              <a:t>تجارب</a:t>
            </a:r>
            <a:r>
              <a:rPr lang="en-US" dirty="0">
                <a:cs typeface="B Yekan" panose="00000400000000000000" pitchFamily="2" charset="-78"/>
              </a:rPr>
              <a:t> و </a:t>
            </a:r>
            <a:r>
              <a:rPr lang="en-US" dirty="0" err="1">
                <a:cs typeface="B Yekan" panose="00000400000000000000" pitchFamily="2" charset="-78"/>
              </a:rPr>
              <a:t>ارزش</a:t>
            </a:r>
            <a:r>
              <a:rPr lang="en-US" dirty="0">
                <a:cs typeface="B Yekan" panose="00000400000000000000" pitchFamily="2" charset="-78"/>
              </a:rPr>
              <a:t> </a:t>
            </a:r>
            <a:r>
              <a:rPr lang="en-US" dirty="0" err="1">
                <a:cs typeface="B Yekan" panose="00000400000000000000" pitchFamily="2" charset="-78"/>
              </a:rPr>
              <a:t>ها</a:t>
            </a:r>
            <a:r>
              <a:rPr lang="en-US" dirty="0">
                <a:cs typeface="B Yekan" panose="00000400000000000000" pitchFamily="2" charset="-78"/>
              </a:rPr>
              <a:t> </a:t>
            </a:r>
            <a:r>
              <a:rPr lang="en-US" dirty="0" err="1">
                <a:cs typeface="B Yekan" panose="00000400000000000000" pitchFamily="2" charset="-78"/>
              </a:rPr>
              <a:t>کپی</a:t>
            </a:r>
            <a:r>
              <a:rPr lang="en-US" dirty="0">
                <a:cs typeface="B Yekan" panose="00000400000000000000" pitchFamily="2" charset="-78"/>
              </a:rPr>
              <a:t> </a:t>
            </a:r>
            <a:r>
              <a:rPr lang="en-US" dirty="0" err="1">
                <a:cs typeface="B Yekan" panose="00000400000000000000" pitchFamily="2" charset="-78"/>
              </a:rPr>
              <a:t>شده</a:t>
            </a:r>
            <a:r>
              <a:rPr lang="en-US" dirty="0">
                <a:cs typeface="B Yekan" panose="00000400000000000000" pitchFamily="2" charset="-78"/>
              </a:rPr>
              <a:t> </a:t>
            </a:r>
            <a:r>
              <a:rPr lang="en-US" dirty="0" err="1">
                <a:cs typeface="B Yekan" panose="00000400000000000000" pitchFamily="2" charset="-78"/>
              </a:rPr>
              <a:t>نباشند</a:t>
            </a:r>
            <a:r>
              <a:rPr lang="fa-IR" dirty="0">
                <a:cs typeface="B Yekan" panose="00000400000000000000" pitchFamily="2" charset="-78"/>
              </a:rPr>
              <a:t>.</a:t>
            </a:r>
            <a:endParaRPr lang="en-US" dirty="0">
              <a:cs typeface="B Yekan" panose="00000400000000000000" pitchFamily="2" charset="-78"/>
            </a:endParaRPr>
          </a:p>
          <a:p>
            <a:endParaRPr lang="en-US" dirty="0">
              <a:cs typeface="B Yekan" panose="00000400000000000000" pitchFamily="2" charset="-78"/>
            </a:endParaRPr>
          </a:p>
        </p:txBody>
      </p:sp>
      <p:sp>
        <p:nvSpPr>
          <p:cNvPr id="5" name="Slide Number Placeholder 4"/>
          <p:cNvSpPr>
            <a:spLocks noGrp="1"/>
          </p:cNvSpPr>
          <p:nvPr>
            <p:ph type="sldNum" sz="quarter" idx="12"/>
          </p:nvPr>
        </p:nvSpPr>
        <p:spPr/>
        <p:txBody>
          <a:bodyPr/>
          <a:lstStyle/>
          <a:p>
            <a:fld id="{5FC0FCD1-77F1-4401-856E-B515063C8EAA}" type="slidenum">
              <a:rPr lang="fa-IR" smtClean="0"/>
              <a:t>46</a:t>
            </a:fld>
            <a:endParaRPr lang="fa-IR"/>
          </a:p>
        </p:txBody>
      </p:sp>
    </p:spTree>
    <p:extLst>
      <p:ext uri="{BB962C8B-B14F-4D97-AF65-F5344CB8AC3E}">
        <p14:creationId xmlns:p14="http://schemas.microsoft.com/office/powerpoint/2010/main" val="273378497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fa-IR" sz="2400" dirty="0">
                <a:cs typeface="B Yekan" panose="00000400000000000000" pitchFamily="2" charset="-78"/>
              </a:rPr>
              <a:t>ویژگی های پروژه چیست؟</a:t>
            </a:r>
            <a:br>
              <a:rPr lang="fa-IR" sz="2400" dirty="0">
                <a:cs typeface="B Yekan" panose="00000400000000000000" pitchFamily="2" charset="-78"/>
              </a:rPr>
            </a:br>
            <a:endParaRPr lang="fa-IR" sz="2400" dirty="0">
              <a:cs typeface="B Yekan" panose="00000400000000000000" pitchFamily="2" charset="-78"/>
            </a:endParaRPr>
          </a:p>
        </p:txBody>
      </p:sp>
      <p:sp>
        <p:nvSpPr>
          <p:cNvPr id="3" name="Content Placeholder 2"/>
          <p:cNvSpPr>
            <a:spLocks noGrp="1"/>
          </p:cNvSpPr>
          <p:nvPr>
            <p:ph idx="1"/>
          </p:nvPr>
        </p:nvSpPr>
        <p:spPr>
          <a:xfrm>
            <a:off x="145143" y="1211943"/>
            <a:ext cx="11575080" cy="5355834"/>
          </a:xfrm>
          <a:prstGeom prst="roundRect">
            <a:avLst/>
          </a:prstGeom>
          <a:solidFill>
            <a:schemeClr val="accent4">
              <a:lumMod val="20000"/>
              <a:lumOff val="80000"/>
            </a:schemeClr>
          </a:solidFill>
          <a:ln w="19050">
            <a:solidFill>
              <a:schemeClr val="accent4"/>
            </a:solidFill>
          </a:ln>
        </p:spPr>
        <p:txBody>
          <a:bodyPr>
            <a:normAutofit lnSpcReduction="10000"/>
          </a:bodyPr>
          <a:lstStyle/>
          <a:p>
            <a:r>
              <a:rPr lang="fa-IR" sz="2000" dirty="0">
                <a:solidFill>
                  <a:srgbClr val="002060"/>
                </a:solidFill>
                <a:cs typeface="B Yekan" panose="00000400000000000000" pitchFamily="2" charset="-78"/>
              </a:rPr>
              <a:t>بازه زمانی ( شروع و پایان)</a:t>
            </a:r>
          </a:p>
          <a:p>
            <a:r>
              <a:rPr lang="fa-IR" sz="2000" dirty="0">
                <a:solidFill>
                  <a:srgbClr val="002060"/>
                </a:solidFill>
                <a:cs typeface="B Yekan" panose="00000400000000000000" pitchFamily="2" charset="-78"/>
              </a:rPr>
              <a:t>هدف</a:t>
            </a:r>
            <a:r>
              <a:rPr lang="en-US" sz="2000" dirty="0">
                <a:solidFill>
                  <a:srgbClr val="002060"/>
                </a:solidFill>
                <a:cs typeface="B Yekan" panose="00000400000000000000" pitchFamily="2" charset="-78"/>
              </a:rPr>
              <a:t> </a:t>
            </a:r>
            <a:r>
              <a:rPr lang="fa-IR" sz="2000" dirty="0">
                <a:solidFill>
                  <a:srgbClr val="002060"/>
                </a:solidFill>
                <a:cs typeface="B Yekan" panose="00000400000000000000" pitchFamily="2" charset="-78"/>
              </a:rPr>
              <a:t> (مثال: سیستم، نرم افزار، پیشنهاد،...) هدف باید </a:t>
            </a:r>
            <a:r>
              <a:rPr lang="fa-IR" sz="2000" b="1" dirty="0">
                <a:solidFill>
                  <a:srgbClr val="002060"/>
                </a:solidFill>
                <a:cs typeface="B Yekan" panose="00000400000000000000" pitchFamily="2" charset="-78"/>
              </a:rPr>
              <a:t>ملموس</a:t>
            </a:r>
            <a:r>
              <a:rPr lang="fa-IR" sz="2000" dirty="0">
                <a:solidFill>
                  <a:srgbClr val="002060"/>
                </a:solidFill>
                <a:cs typeface="B Yekan" panose="00000400000000000000" pitchFamily="2" charset="-78"/>
              </a:rPr>
              <a:t> باشد، دارای ارزش مشخص برای سازمان باشد، هدف باید </a:t>
            </a:r>
            <a:r>
              <a:rPr lang="fa-IR" sz="2000" b="1" dirty="0">
                <a:solidFill>
                  <a:srgbClr val="002060"/>
                </a:solidFill>
                <a:cs typeface="B Yekan" panose="00000400000000000000" pitchFamily="2" charset="-78"/>
              </a:rPr>
              <a:t>قدرت تعیین مسیر، بودجه و زمانبدی </a:t>
            </a:r>
            <a:r>
              <a:rPr lang="fa-IR" sz="2000" dirty="0">
                <a:solidFill>
                  <a:srgbClr val="002060"/>
                </a:solidFill>
                <a:cs typeface="B Yekan" panose="00000400000000000000" pitchFamily="2" charset="-78"/>
              </a:rPr>
              <a:t>را  داشته باشد، واضح باشد، مورد </a:t>
            </a:r>
            <a:r>
              <a:rPr lang="fa-IR" sz="2000" b="1" dirty="0">
                <a:solidFill>
                  <a:srgbClr val="002060"/>
                </a:solidFill>
                <a:cs typeface="B Yekan" panose="00000400000000000000" pitchFamily="2" charset="-78"/>
              </a:rPr>
              <a:t>توافق</a:t>
            </a:r>
            <a:r>
              <a:rPr lang="fa-IR" sz="2000" dirty="0">
                <a:solidFill>
                  <a:srgbClr val="002060"/>
                </a:solidFill>
                <a:cs typeface="B Yekan" panose="00000400000000000000" pitchFamily="2" charset="-78"/>
              </a:rPr>
              <a:t> باشد، </a:t>
            </a:r>
            <a:r>
              <a:rPr lang="fa-IR" sz="2000" b="1" dirty="0">
                <a:solidFill>
                  <a:srgbClr val="002060"/>
                </a:solidFill>
                <a:cs typeface="B Yekan" panose="00000400000000000000" pitchFamily="2" charset="-78"/>
              </a:rPr>
              <a:t>مشخص</a:t>
            </a:r>
            <a:r>
              <a:rPr lang="fa-IR" sz="2000" dirty="0">
                <a:solidFill>
                  <a:srgbClr val="002060"/>
                </a:solidFill>
                <a:cs typeface="B Yekan" panose="00000400000000000000" pitchFamily="2" charset="-78"/>
              </a:rPr>
              <a:t> و </a:t>
            </a:r>
            <a:r>
              <a:rPr lang="fa-IR" sz="2000" b="1" dirty="0">
                <a:solidFill>
                  <a:srgbClr val="002060"/>
                </a:solidFill>
                <a:cs typeface="B Yekan" panose="00000400000000000000" pitchFamily="2" charset="-78"/>
              </a:rPr>
              <a:t>قابل اندازه گیری </a:t>
            </a:r>
            <a:r>
              <a:rPr lang="fa-IR" sz="2000" dirty="0">
                <a:solidFill>
                  <a:srgbClr val="002060"/>
                </a:solidFill>
                <a:cs typeface="B Yekan" panose="00000400000000000000" pitchFamily="2" charset="-78"/>
              </a:rPr>
              <a:t>باشد.</a:t>
            </a:r>
          </a:p>
          <a:p>
            <a:r>
              <a:rPr lang="fa-IR" sz="2000" dirty="0">
                <a:solidFill>
                  <a:srgbClr val="002060"/>
                </a:solidFill>
                <a:cs typeface="B Yekan" panose="00000400000000000000" pitchFamily="2" charset="-78"/>
              </a:rPr>
              <a:t>مالک ( ذی نفعان پروژه متعدد هستند اما پروژه حامی مالی مشخصی باید داشته باشد. این حامی مالی می تواند مدیر اجرایی، کاربر نهایی، مشتری ای باشد که تمایل به جهت دهی، تامین مالی و تامین دیگر منابع برای پروژه دارد.)</a:t>
            </a:r>
          </a:p>
          <a:p>
            <a:r>
              <a:rPr lang="fa-IR" sz="2000" dirty="0">
                <a:solidFill>
                  <a:srgbClr val="002060"/>
                </a:solidFill>
                <a:cs typeface="B Yekan" panose="00000400000000000000" pitchFamily="2" charset="-78"/>
              </a:rPr>
              <a:t>منابع( زمان، پول، انسان، فناوری) منابع راه رسیدن به پروژه و محدودیت های آن را تعیین می کنند. الان نیروی فا گران تر از سیستم های فا هستند</a:t>
            </a:r>
          </a:p>
          <a:p>
            <a:r>
              <a:rPr lang="fa-IR" sz="2000" dirty="0">
                <a:solidFill>
                  <a:srgbClr val="002060"/>
                </a:solidFill>
                <a:cs typeface="B Yekan" panose="00000400000000000000" pitchFamily="2" charset="-78"/>
              </a:rPr>
              <a:t>نقش( مدیر، مالک، متخصص فنی و غیر فنی)</a:t>
            </a:r>
          </a:p>
          <a:p>
            <a:r>
              <a:rPr lang="fa-IR" sz="2000" dirty="0">
                <a:solidFill>
                  <a:srgbClr val="002060"/>
                </a:solidFill>
                <a:cs typeface="B Yekan" panose="00000400000000000000" pitchFamily="2" charset="-78"/>
              </a:rPr>
              <a:t>ریسک و فرضیات</a:t>
            </a:r>
            <a:r>
              <a:rPr lang="en-US" sz="2000" dirty="0">
                <a:solidFill>
                  <a:srgbClr val="002060"/>
                </a:solidFill>
                <a:cs typeface="B Yekan" panose="00000400000000000000" pitchFamily="2" charset="-78"/>
              </a:rPr>
              <a:t> </a:t>
            </a:r>
            <a:r>
              <a:rPr lang="fa-IR" sz="2000" dirty="0">
                <a:solidFill>
                  <a:srgbClr val="002060"/>
                </a:solidFill>
                <a:cs typeface="B Yekan" panose="00000400000000000000" pitchFamily="2" charset="-78"/>
              </a:rPr>
              <a:t>(ریسک های داخلی، ریسک های خارجی و فرضیاتی که بر اساس آنها حوزه، هزینه و زمانبندی مشخص میشود).</a:t>
            </a:r>
          </a:p>
          <a:p>
            <a:r>
              <a:rPr lang="fa-IR" sz="2000" dirty="0">
                <a:solidFill>
                  <a:srgbClr val="002060"/>
                </a:solidFill>
                <a:cs typeface="B Yekan" panose="00000400000000000000" pitchFamily="2" charset="-78"/>
              </a:rPr>
              <a:t>فعالیت های وابسته (زیرساخت و پیش نیازها، جزییات پیش رونده و رشد پیچیدگی)</a:t>
            </a:r>
          </a:p>
          <a:p>
            <a:r>
              <a:rPr lang="fa-IR" sz="2000" dirty="0">
                <a:solidFill>
                  <a:srgbClr val="002060"/>
                </a:solidFill>
                <a:cs typeface="B Yekan" panose="00000400000000000000" pitchFamily="2" charset="-78"/>
              </a:rPr>
              <a:t>تغییر سازمانی ( پروژه ها تغییرات سازمانی هستند و ممکن است با مقاومت نیروهای انسانی مواجه شوند.)</a:t>
            </a:r>
          </a:p>
          <a:p>
            <a:r>
              <a:rPr lang="fa-IR" sz="2000" dirty="0">
                <a:solidFill>
                  <a:srgbClr val="002060"/>
                </a:solidFill>
                <a:cs typeface="B Yekan" panose="00000400000000000000" pitchFamily="2" charset="-78"/>
              </a:rPr>
              <a:t>عمل کردن در محیطی بزرگتر از خود پروژه( مدیر پروژه باید درک صحیحی از فرهنگ سازمانی، سیاست ها، علایق و محیط پروژه اش داشته باشد و برای هر محیطی متناسب با همان محیط عمل کند.)</a:t>
            </a:r>
          </a:p>
        </p:txBody>
      </p:sp>
      <p:sp>
        <p:nvSpPr>
          <p:cNvPr id="4" name="Slide Number Placeholder 3"/>
          <p:cNvSpPr>
            <a:spLocks noGrp="1"/>
          </p:cNvSpPr>
          <p:nvPr>
            <p:ph type="sldNum" sz="quarter" idx="12"/>
          </p:nvPr>
        </p:nvSpPr>
        <p:spPr/>
        <p:txBody>
          <a:bodyPr/>
          <a:lstStyle/>
          <a:p>
            <a:fld id="{5FC0FCD1-77F1-4401-856E-B515063C8EAA}" type="slidenum">
              <a:rPr lang="fa-IR" smtClean="0"/>
              <a:t>47</a:t>
            </a:fld>
            <a:endParaRPr lang="fa-IR"/>
          </a:p>
        </p:txBody>
      </p:sp>
    </p:spTree>
    <p:extLst>
      <p:ext uri="{BB962C8B-B14F-4D97-AF65-F5344CB8AC3E}">
        <p14:creationId xmlns:p14="http://schemas.microsoft.com/office/powerpoint/2010/main" val="188505767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a-IR" dirty="0">
                <a:cs typeface="B Yekan" panose="00000400000000000000" pitchFamily="2" charset="-78"/>
              </a:rPr>
              <a:t>راه های ارتباطی</a:t>
            </a:r>
            <a:endParaRPr lang="en-US" dirty="0">
              <a:cs typeface="B Yekan" panose="00000400000000000000" pitchFamily="2" charset="-78"/>
            </a:endParaRPr>
          </a:p>
        </p:txBody>
      </p:sp>
      <p:sp>
        <p:nvSpPr>
          <p:cNvPr id="3" name="Content Placeholder 2"/>
          <p:cNvSpPr>
            <a:spLocks noGrp="1"/>
          </p:cNvSpPr>
          <p:nvPr>
            <p:ph idx="1"/>
          </p:nvPr>
        </p:nvSpPr>
        <p:spPr>
          <a:xfrm>
            <a:off x="2403335" y="3165688"/>
            <a:ext cx="8261968" cy="1096540"/>
          </a:xfrm>
        </p:spPr>
        <p:style>
          <a:lnRef idx="2">
            <a:schemeClr val="accent2"/>
          </a:lnRef>
          <a:fillRef idx="1">
            <a:schemeClr val="lt1"/>
          </a:fillRef>
          <a:effectRef idx="0">
            <a:schemeClr val="accent2"/>
          </a:effectRef>
          <a:fontRef idx="minor">
            <a:schemeClr val="dk1"/>
          </a:fontRef>
        </p:style>
        <p:txBody>
          <a:bodyPr>
            <a:normAutofit/>
          </a:bodyPr>
          <a:lstStyle/>
          <a:p>
            <a:pPr marL="0" indent="0" algn="l" rtl="0">
              <a:buNone/>
            </a:pPr>
            <a:r>
              <a:rPr lang="en-US" dirty="0">
                <a:hlinkClick r:id="rId2"/>
              </a:rPr>
              <a:t>h.safaeipour@iut.ac.ir</a:t>
            </a:r>
            <a:endParaRPr lang="en-US" dirty="0">
              <a:hlinkClick r:id="rId3"/>
            </a:endParaRPr>
          </a:p>
          <a:p>
            <a:pPr marL="0" indent="0" algn="l" rtl="0">
              <a:buNone/>
            </a:pPr>
            <a:r>
              <a:rPr lang="en-US" dirty="0">
                <a:hlinkClick r:id="rId3"/>
              </a:rPr>
              <a:t>h.safaeipour@gmail.com</a:t>
            </a:r>
            <a:endParaRPr lang="en-US" dirty="0"/>
          </a:p>
          <a:p>
            <a:pPr marL="0" indent="0" algn="l" rtl="0">
              <a:buNone/>
            </a:pPr>
            <a:endParaRPr lang="en-US" dirty="0"/>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6465" y="3597755"/>
            <a:ext cx="1096541" cy="1096541"/>
          </a:xfrm>
          <a:prstGeom prst="rect">
            <a:avLst/>
          </a:prstGeom>
        </p:spPr>
      </p:pic>
      <p:sp>
        <p:nvSpPr>
          <p:cNvPr id="5" name="Content Placeholder 2"/>
          <p:cNvSpPr txBox="1">
            <a:spLocks/>
          </p:cNvSpPr>
          <p:nvPr/>
        </p:nvSpPr>
        <p:spPr>
          <a:xfrm>
            <a:off x="2338598" y="2344747"/>
            <a:ext cx="8326705" cy="545342"/>
          </a:xfrm>
          <a:prstGeom prst="rect">
            <a:avLst/>
          </a:prstGeom>
        </p:spPr>
        <p:style>
          <a:lnRef idx="2">
            <a:schemeClr val="accent2"/>
          </a:lnRef>
          <a:fillRef idx="1">
            <a:schemeClr val="lt1"/>
          </a:fillRef>
          <a:effectRef idx="0">
            <a:schemeClr val="accent2"/>
          </a:effectRef>
          <a:fontRef idx="minor">
            <a:schemeClr val="dk1"/>
          </a:fontRef>
        </p:style>
        <p:txBody>
          <a:bodyPr vert="horz" lIns="91440" tIns="45720" rIns="91440" bIns="45720" rtlCol="1">
            <a:normAutofit/>
          </a:bodyPr>
          <a:lst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fa-IR" dirty="0">
                <a:cs typeface="B Yekan" panose="00000400000000000000" pitchFamily="2" charset="-78"/>
              </a:rPr>
              <a:t>سامانه یکتا </a:t>
            </a:r>
            <a:endParaRPr lang="en-US" dirty="0">
              <a:cs typeface="B Yekan" panose="00000400000000000000" pitchFamily="2" charset="-78"/>
            </a:endParaRPr>
          </a:p>
        </p:txBody>
      </p:sp>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56465" y="2617418"/>
            <a:ext cx="1047619" cy="1047619"/>
          </a:xfrm>
          <a:prstGeom prst="rect">
            <a:avLst/>
          </a:prstGeom>
        </p:spPr>
      </p:pic>
      <p:sp>
        <p:nvSpPr>
          <p:cNvPr id="7" name="Slide Number Placeholder 6"/>
          <p:cNvSpPr>
            <a:spLocks noGrp="1"/>
          </p:cNvSpPr>
          <p:nvPr>
            <p:ph type="sldNum" sz="quarter" idx="12"/>
          </p:nvPr>
        </p:nvSpPr>
        <p:spPr/>
        <p:txBody>
          <a:bodyPr/>
          <a:lstStyle/>
          <a:p>
            <a:fld id="{5FC0FCD1-77F1-4401-856E-B515063C8EAA}" type="slidenum">
              <a:rPr lang="fa-IR" smtClean="0"/>
              <a:t>48</a:t>
            </a:fld>
            <a:endParaRPr lang="fa-IR"/>
          </a:p>
        </p:txBody>
      </p:sp>
    </p:spTree>
    <p:extLst>
      <p:ext uri="{BB962C8B-B14F-4D97-AF65-F5344CB8AC3E}">
        <p14:creationId xmlns:p14="http://schemas.microsoft.com/office/powerpoint/2010/main" val="22624718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0" y="-1"/>
            <a:ext cx="12279998" cy="7014949"/>
          </a:xfrm>
          <a:prstGeom prst="rect">
            <a:avLst/>
          </a:prstGeom>
        </p:spPr>
      </p:pic>
      <p:sp>
        <p:nvSpPr>
          <p:cNvPr id="2" name="Title 1"/>
          <p:cNvSpPr>
            <a:spLocks noGrp="1"/>
          </p:cNvSpPr>
          <p:nvPr>
            <p:ph type="title"/>
          </p:nvPr>
        </p:nvSpPr>
        <p:spPr/>
        <p:txBody>
          <a:bodyPr>
            <a:normAutofit/>
          </a:bodyPr>
          <a:lstStyle/>
          <a:p>
            <a:r>
              <a:rPr lang="fa-IR" sz="2800" dirty="0">
                <a:solidFill>
                  <a:schemeClr val="bg1"/>
                </a:solidFill>
                <a:cs typeface="B Yekan" panose="00000400000000000000" pitchFamily="2" charset="-78"/>
              </a:rPr>
              <a:t>مدیریت پروژه</a:t>
            </a:r>
            <a:endParaRPr lang="fa-IR" sz="2800" dirty="0">
              <a:solidFill>
                <a:schemeClr val="bg1"/>
              </a:solidFill>
            </a:endParaRPr>
          </a:p>
        </p:txBody>
      </p:sp>
      <p:sp>
        <p:nvSpPr>
          <p:cNvPr id="5" name="Rectangle 4"/>
          <p:cNvSpPr/>
          <p:nvPr/>
        </p:nvSpPr>
        <p:spPr>
          <a:xfrm>
            <a:off x="6796585" y="1434742"/>
            <a:ext cx="4557214" cy="2554545"/>
          </a:xfrm>
          <a:prstGeom prst="rect">
            <a:avLst/>
          </a:prstGeom>
        </p:spPr>
        <p:txBody>
          <a:bodyPr wrap="square">
            <a:spAutoFit/>
          </a:bodyPr>
          <a:lstStyle/>
          <a:p>
            <a:pPr marL="285750" indent="-285750" algn="just">
              <a:buFont typeface="Arial" panose="020B0604020202020204" pitchFamily="34" charset="0"/>
              <a:buChar char="•"/>
            </a:pPr>
            <a:r>
              <a:rPr lang="fa-IR" sz="2000" dirty="0">
                <a:solidFill>
                  <a:schemeClr val="bg1">
                    <a:lumMod val="85000"/>
                  </a:schemeClr>
                </a:solidFill>
                <a:cs typeface="B Yekan" panose="00000400000000000000" pitchFamily="2" charset="-78"/>
              </a:rPr>
              <a:t>روشی کارآمد برای در نظر گرفتن چالشها و فرصتهای سازمانی</a:t>
            </a:r>
          </a:p>
          <a:p>
            <a:pPr marL="285750" indent="-285750" algn="just">
              <a:buFont typeface="Arial" panose="020B0604020202020204" pitchFamily="34" charset="0"/>
              <a:buChar char="•"/>
            </a:pPr>
            <a:endParaRPr lang="fa-IR" sz="2000" dirty="0">
              <a:solidFill>
                <a:schemeClr val="bg1">
                  <a:lumMod val="85000"/>
                </a:schemeClr>
              </a:solidFill>
              <a:cs typeface="B Yekan" panose="00000400000000000000" pitchFamily="2" charset="-78"/>
            </a:endParaRPr>
          </a:p>
          <a:p>
            <a:pPr marL="285750" indent="-285750" algn="just">
              <a:buFont typeface="Arial" panose="020B0604020202020204" pitchFamily="34" charset="0"/>
              <a:buChar char="•"/>
            </a:pPr>
            <a:r>
              <a:rPr lang="fa-IR" sz="2000" dirty="0">
                <a:solidFill>
                  <a:schemeClr val="bg1">
                    <a:lumMod val="85000"/>
                  </a:schemeClr>
                </a:solidFill>
                <a:cs typeface="B Yekan" panose="00000400000000000000" pitchFamily="2" charset="-78"/>
              </a:rPr>
              <a:t>تمرکز مدیریت پروژه بر کاهش</a:t>
            </a:r>
            <a:r>
              <a:rPr lang="fa-IR" sz="2000" b="1" dirty="0">
                <a:solidFill>
                  <a:srgbClr val="002060"/>
                </a:solidFill>
                <a:cs typeface="B Yekan" panose="00000400000000000000" pitchFamily="2" charset="-78"/>
              </a:rPr>
              <a:t> </a:t>
            </a:r>
            <a:r>
              <a:rPr lang="fa-IR" sz="2000" dirty="0">
                <a:solidFill>
                  <a:srgbClr val="002060"/>
                </a:solidFill>
                <a:cs typeface="B Yekan" panose="00000400000000000000" pitchFamily="2" charset="-78"/>
              </a:rPr>
              <a:t>هزینه</a:t>
            </a:r>
            <a:r>
              <a:rPr lang="fa-IR" sz="2000" b="1" dirty="0">
                <a:solidFill>
                  <a:srgbClr val="002060"/>
                </a:solidFill>
                <a:cs typeface="B Yekan" panose="00000400000000000000" pitchFamily="2" charset="-78"/>
              </a:rPr>
              <a:t> </a:t>
            </a:r>
            <a:r>
              <a:rPr lang="fa-IR" sz="2000" dirty="0">
                <a:solidFill>
                  <a:schemeClr val="bg1">
                    <a:lumMod val="85000"/>
                  </a:schemeClr>
                </a:solidFill>
                <a:cs typeface="B Yekan" panose="00000400000000000000" pitchFamily="2" charset="-78"/>
              </a:rPr>
              <a:t>و </a:t>
            </a:r>
            <a:r>
              <a:rPr lang="fa-IR" sz="2000" dirty="0">
                <a:solidFill>
                  <a:srgbClr val="002060"/>
                </a:solidFill>
                <a:cs typeface="B Yekan" panose="00000400000000000000" pitchFamily="2" charset="-78"/>
              </a:rPr>
              <a:t>چرخۀعمرمحصول</a:t>
            </a:r>
            <a:r>
              <a:rPr lang="fa-IR" sz="2000" dirty="0">
                <a:solidFill>
                  <a:schemeClr val="bg1">
                    <a:lumMod val="85000"/>
                  </a:schemeClr>
                </a:solidFill>
                <a:cs typeface="B Yekan" panose="00000400000000000000" pitchFamily="2" charset="-78"/>
              </a:rPr>
              <a:t> و ایجاد پیوندی مهم بین </a:t>
            </a:r>
            <a:r>
              <a:rPr lang="fa-IR" sz="2000" dirty="0">
                <a:solidFill>
                  <a:srgbClr val="002060"/>
                </a:solidFill>
                <a:cs typeface="B Yekan" panose="00000400000000000000" pitchFamily="2" charset="-78"/>
              </a:rPr>
              <a:t>استراتژی</a:t>
            </a:r>
            <a:r>
              <a:rPr lang="fa-IR" sz="2000" b="1" dirty="0">
                <a:solidFill>
                  <a:schemeClr val="bg1">
                    <a:lumMod val="85000"/>
                  </a:schemeClr>
                </a:solidFill>
                <a:cs typeface="B Yekan" panose="00000400000000000000" pitchFamily="2" charset="-78"/>
              </a:rPr>
              <a:t> </a:t>
            </a:r>
            <a:r>
              <a:rPr lang="fa-IR" sz="2000" dirty="0">
                <a:solidFill>
                  <a:schemeClr val="bg1">
                    <a:lumMod val="85000"/>
                  </a:schemeClr>
                </a:solidFill>
                <a:cs typeface="B Yekan" panose="00000400000000000000" pitchFamily="2" charset="-78"/>
              </a:rPr>
              <a:t>سازمانی و استقرار آن استراتژی است. این روش منجر به رقابت پذیر سازمان و افزایش سود نهایی می گردد.</a:t>
            </a:r>
          </a:p>
        </p:txBody>
      </p:sp>
      <p:sp>
        <p:nvSpPr>
          <p:cNvPr id="3" name="Slide Number Placeholder 2"/>
          <p:cNvSpPr>
            <a:spLocks noGrp="1"/>
          </p:cNvSpPr>
          <p:nvPr>
            <p:ph type="sldNum" sz="quarter" idx="12"/>
          </p:nvPr>
        </p:nvSpPr>
        <p:spPr/>
        <p:txBody>
          <a:bodyPr/>
          <a:lstStyle/>
          <a:p>
            <a:fld id="{5FC0FCD1-77F1-4401-856E-B515063C8EAA}" type="slidenum">
              <a:rPr lang="fa-IR" smtClean="0"/>
              <a:t>5</a:t>
            </a:fld>
            <a:endParaRPr lang="fa-IR"/>
          </a:p>
        </p:txBody>
      </p:sp>
    </p:spTree>
    <p:extLst>
      <p:ext uri="{BB962C8B-B14F-4D97-AF65-F5344CB8AC3E}">
        <p14:creationId xmlns:p14="http://schemas.microsoft.com/office/powerpoint/2010/main" val="37072489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p:cNvGraphicFramePr>
            <a:graphicFrameLocks noGrp="1"/>
          </p:cNvGraphicFramePr>
          <p:nvPr>
            <p:ph idx="1"/>
            <p:extLst>
              <p:ext uri="{D42A27DB-BD31-4B8C-83A1-F6EECF244321}">
                <p14:modId xmlns:p14="http://schemas.microsoft.com/office/powerpoint/2010/main" val="2622453540"/>
              </p:ext>
            </p:extLst>
          </p:nvPr>
        </p:nvGraphicFramePr>
        <p:xfrm>
          <a:off x="1134762" y="1732950"/>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Rectangle 4"/>
          <p:cNvSpPr/>
          <p:nvPr/>
        </p:nvSpPr>
        <p:spPr>
          <a:xfrm>
            <a:off x="2325811" y="419289"/>
            <a:ext cx="7859692" cy="461665"/>
          </a:xfrm>
          <a:prstGeom prst="rect">
            <a:avLst/>
          </a:prstGeom>
        </p:spPr>
        <p:txBody>
          <a:bodyPr wrap="square">
            <a:spAutoFit/>
          </a:bodyPr>
          <a:lstStyle/>
          <a:p>
            <a:pPr algn="ctr"/>
            <a:r>
              <a:rPr lang="fa-IR" sz="2400" dirty="0">
                <a:cs typeface="B Yekan" panose="00000400000000000000" pitchFamily="2" charset="-78"/>
              </a:rPr>
              <a:t>دوره های استفاده از کامپیوتر برای کسب و کار( ریچارد نولان)</a:t>
            </a:r>
          </a:p>
        </p:txBody>
      </p:sp>
      <p:sp>
        <p:nvSpPr>
          <p:cNvPr id="2" name="Rectangle 1"/>
          <p:cNvSpPr/>
          <p:nvPr/>
        </p:nvSpPr>
        <p:spPr>
          <a:xfrm>
            <a:off x="2416628" y="6150871"/>
            <a:ext cx="7503886" cy="369332"/>
          </a:xfrm>
          <a:prstGeom prst="rect">
            <a:avLst/>
          </a:prstGeom>
        </p:spPr>
        <p:txBody>
          <a:bodyPr wrap="square">
            <a:spAutoFit/>
          </a:bodyPr>
          <a:lstStyle/>
          <a:p>
            <a:pPr algn="ctr"/>
            <a:r>
              <a:rPr lang="fa-IR" dirty="0">
                <a:cs typeface="B Yekan" panose="00000400000000000000" pitchFamily="2" charset="-78"/>
              </a:rPr>
              <a:t>زمینه علمی مدیریت پروژه به موازات فناوری اطلاعات در حال ارتقا بوده است.</a:t>
            </a:r>
            <a:endParaRPr lang="fa-IR" dirty="0"/>
          </a:p>
        </p:txBody>
      </p:sp>
      <p:sp>
        <p:nvSpPr>
          <p:cNvPr id="3" name="Slide Number Placeholder 2"/>
          <p:cNvSpPr>
            <a:spLocks noGrp="1"/>
          </p:cNvSpPr>
          <p:nvPr>
            <p:ph type="sldNum" sz="quarter" idx="12"/>
          </p:nvPr>
        </p:nvSpPr>
        <p:spPr/>
        <p:txBody>
          <a:bodyPr/>
          <a:lstStyle/>
          <a:p>
            <a:fld id="{5FC0FCD1-77F1-4401-856E-B515063C8EAA}" type="slidenum">
              <a:rPr lang="fa-IR" smtClean="0"/>
              <a:t>6</a:t>
            </a:fld>
            <a:endParaRPr lang="fa-IR"/>
          </a:p>
        </p:txBody>
      </p:sp>
    </p:spTree>
    <p:extLst>
      <p:ext uri="{BB962C8B-B14F-4D97-AF65-F5344CB8AC3E}">
        <p14:creationId xmlns:p14="http://schemas.microsoft.com/office/powerpoint/2010/main" val="5093774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Content Placeholder 21"/>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50878" y="167376"/>
            <a:ext cx="8827935" cy="3653998"/>
          </a:xfrm>
        </p:spPr>
      </p:pic>
      <p:sp>
        <p:nvSpPr>
          <p:cNvPr id="2" name="Title 1"/>
          <p:cNvSpPr>
            <a:spLocks noGrp="1"/>
          </p:cNvSpPr>
          <p:nvPr>
            <p:ph type="title"/>
          </p:nvPr>
        </p:nvSpPr>
        <p:spPr>
          <a:xfrm>
            <a:off x="838200" y="365125"/>
            <a:ext cx="10515600" cy="1968642"/>
          </a:xfrm>
        </p:spPr>
        <p:txBody>
          <a:bodyPr>
            <a:normAutofit/>
          </a:bodyPr>
          <a:lstStyle/>
          <a:p>
            <a:pPr rtl="0"/>
            <a:r>
              <a:rPr lang="en-US" dirty="0">
                <a:solidFill>
                  <a:srgbClr val="C00000"/>
                </a:solidFill>
              </a:rPr>
              <a:t>1960</a:t>
            </a:r>
            <a:br>
              <a:rPr lang="fa-IR" dirty="0"/>
            </a:br>
            <a:r>
              <a:rPr lang="en-US" sz="2400" dirty="0"/>
              <a:t>Accounting/ Financial Manager</a:t>
            </a:r>
            <a:br>
              <a:rPr lang="fa-IR" sz="2400" dirty="0"/>
            </a:br>
            <a:r>
              <a:rPr lang="en-US" sz="2400" dirty="0">
                <a:solidFill>
                  <a:srgbClr val="C00000"/>
                </a:solidFill>
              </a:rPr>
              <a:t>DP Manager</a:t>
            </a:r>
            <a:endParaRPr lang="fa-IR" sz="2400" dirty="0">
              <a:solidFill>
                <a:srgbClr val="C00000"/>
              </a:solidFill>
            </a:endParaRPr>
          </a:p>
        </p:txBody>
      </p:sp>
      <p:pic>
        <p:nvPicPr>
          <p:cNvPr id="23" name="Picture 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77057" y="4019123"/>
            <a:ext cx="4203863" cy="2709224"/>
          </a:xfrm>
          <a:prstGeom prst="rect">
            <a:avLst/>
          </a:prstGeom>
        </p:spPr>
      </p:pic>
      <p:sp>
        <p:nvSpPr>
          <p:cNvPr id="24" name="Rectangle 23"/>
          <p:cNvSpPr/>
          <p:nvPr/>
        </p:nvSpPr>
        <p:spPr>
          <a:xfrm>
            <a:off x="1560394" y="4019123"/>
            <a:ext cx="6096000" cy="2308324"/>
          </a:xfrm>
          <a:prstGeom prst="rect">
            <a:avLst/>
          </a:prstGeom>
        </p:spPr>
        <p:txBody>
          <a:bodyPr>
            <a:spAutoFit/>
          </a:bodyPr>
          <a:lstStyle/>
          <a:p>
            <a:r>
              <a:rPr lang="fa-IR" dirty="0">
                <a:cs typeface="B Yekan" panose="00000400000000000000" pitchFamily="2" charset="-78"/>
              </a:rPr>
              <a:t>هدف ها:</a:t>
            </a:r>
          </a:p>
          <a:p>
            <a:r>
              <a:rPr lang="fa-IR" dirty="0">
                <a:cs typeface="B Yekan" panose="00000400000000000000" pitchFamily="2" charset="-78"/>
              </a:rPr>
              <a:t>افزایش بهره وری و کاهش هزینه ها با خودکار کردن بسیاری از فعالیت های دستی و دفتری</a:t>
            </a:r>
          </a:p>
          <a:p>
            <a:r>
              <a:rPr lang="fa-IR" dirty="0">
                <a:cs typeface="B Yekan" panose="00000400000000000000" pitchFamily="2" charset="-78"/>
              </a:rPr>
              <a:t>نیازمندی های ثابت برای تراکنش های سازمان مانند حسابداری، مدیریت انبارو زمانبندی تولید.</a:t>
            </a:r>
          </a:p>
          <a:p>
            <a:r>
              <a:rPr lang="fa-IR" dirty="0">
                <a:cs typeface="B Yekan" panose="00000400000000000000" pitchFamily="2" charset="-78"/>
              </a:rPr>
              <a:t>فرآیندهای کسب و کار ثابت</a:t>
            </a:r>
          </a:p>
          <a:p>
            <a:r>
              <a:rPr lang="fa-IR" dirty="0">
                <a:cs typeface="B Yekan" panose="00000400000000000000" pitchFamily="2" charset="-78"/>
              </a:rPr>
              <a:t>پروژه های ساخت یافته  و موازی و  در نتیجه روشهای ساخت یافته مپفا</a:t>
            </a:r>
          </a:p>
          <a:p>
            <a:r>
              <a:rPr lang="fa-IR" dirty="0">
                <a:cs typeface="B Yekan" panose="00000400000000000000" pitchFamily="2" charset="-78"/>
              </a:rPr>
              <a:t>پروژه های چند ساله متداول بودند.</a:t>
            </a:r>
          </a:p>
        </p:txBody>
      </p:sp>
      <p:sp>
        <p:nvSpPr>
          <p:cNvPr id="3" name="Slide Number Placeholder 2"/>
          <p:cNvSpPr>
            <a:spLocks noGrp="1"/>
          </p:cNvSpPr>
          <p:nvPr>
            <p:ph type="sldNum" sz="quarter" idx="12"/>
          </p:nvPr>
        </p:nvSpPr>
        <p:spPr/>
        <p:txBody>
          <a:bodyPr/>
          <a:lstStyle/>
          <a:p>
            <a:fld id="{5FC0FCD1-77F1-4401-856E-B515063C8EAA}" type="slidenum">
              <a:rPr lang="fa-IR" smtClean="0"/>
              <a:t>7</a:t>
            </a:fld>
            <a:endParaRPr lang="fa-IR"/>
          </a:p>
        </p:txBody>
      </p:sp>
    </p:spTree>
    <p:extLst>
      <p:ext uri="{BB962C8B-B14F-4D97-AF65-F5344CB8AC3E}">
        <p14:creationId xmlns:p14="http://schemas.microsoft.com/office/powerpoint/2010/main" val="17989213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a:extLst>
              <a:ext uri="{FF2B5EF4-FFF2-40B4-BE49-F238E27FC236}">
                <a16:creationId xmlns:a16="http://schemas.microsoft.com/office/drawing/2014/main" id="{A7FDDD2D-C68B-4F98-92D1-3492F12F94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51259" y="2447298"/>
            <a:ext cx="6289482" cy="3513266"/>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dea' Vectors &amp; Illustrations for Free ...">
            <a:extLst>
              <a:ext uri="{FF2B5EF4-FFF2-40B4-BE49-F238E27FC236}">
                <a16:creationId xmlns:a16="http://schemas.microsoft.com/office/drawing/2014/main" id="{5EEC3FE3-A7D2-4DFB-BD99-17D66D48641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55894" y="-1"/>
            <a:ext cx="2143125" cy="2143125"/>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1">
            <a:extLst>
              <a:ext uri="{FF2B5EF4-FFF2-40B4-BE49-F238E27FC236}">
                <a16:creationId xmlns:a16="http://schemas.microsoft.com/office/drawing/2014/main" id="{1B2D8636-73CD-44DB-88C2-160573F82D38}"/>
              </a:ext>
            </a:extLst>
          </p:cNvPr>
          <p:cNvSpPr>
            <a:spLocks noGrp="1"/>
          </p:cNvSpPr>
          <p:nvPr>
            <p:ph type="title"/>
          </p:nvPr>
        </p:nvSpPr>
        <p:spPr>
          <a:xfrm>
            <a:off x="492981" y="745241"/>
            <a:ext cx="9382539" cy="652642"/>
          </a:xfrm>
          <a:solidFill>
            <a:schemeClr val="accent1">
              <a:lumMod val="20000"/>
              <a:lumOff val="80000"/>
            </a:schemeClr>
          </a:solidFill>
        </p:spPr>
        <p:txBody>
          <a:bodyPr>
            <a:normAutofit/>
          </a:bodyPr>
          <a:lstStyle/>
          <a:p>
            <a:pPr algn="l" rtl="0"/>
            <a:r>
              <a:rPr lang="en-US" sz="2000" dirty="0"/>
              <a:t>Information silos in workplace: what is, causes, impacts, how to avoid and how to solve?</a:t>
            </a:r>
            <a:endParaRPr lang="fa-IR" sz="2000" dirty="0"/>
          </a:p>
        </p:txBody>
      </p:sp>
    </p:spTree>
    <p:extLst>
      <p:ext uri="{BB962C8B-B14F-4D97-AF65-F5344CB8AC3E}">
        <p14:creationId xmlns:p14="http://schemas.microsoft.com/office/powerpoint/2010/main" val="31875217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br>
              <a:rPr lang="en-US" sz="2000" dirty="0"/>
            </a:br>
            <a:r>
              <a:rPr lang="en-US" dirty="0">
                <a:solidFill>
                  <a:srgbClr val="FF0000"/>
                </a:solidFill>
              </a:rPr>
              <a:t>1980</a:t>
            </a:r>
            <a:br>
              <a:rPr lang="en-US" sz="2000" dirty="0"/>
            </a:br>
            <a:r>
              <a:rPr lang="en-US" sz="2000" dirty="0"/>
              <a:t>Micro Era</a:t>
            </a:r>
            <a:endParaRPr lang="fa-IR" sz="2000"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677895" y="-87451"/>
            <a:ext cx="9965685" cy="4124927"/>
          </a:xfrm>
        </p:spPr>
      </p:pic>
      <p:pic>
        <p:nvPicPr>
          <p:cNvPr id="6" name="Picture 5"/>
          <p:cNvPicPr>
            <a:picLocks noChangeAspect="1"/>
          </p:cNvPicPr>
          <p:nvPr/>
        </p:nvPicPr>
        <p:blipFill rotWithShape="1">
          <a:blip r:embed="rId4" cstate="print">
            <a:extLst>
              <a:ext uri="{28A0092B-C50C-407E-A947-70E740481C1C}">
                <a14:useLocalDpi xmlns:a14="http://schemas.microsoft.com/office/drawing/2010/main" val="0"/>
              </a:ext>
            </a:extLst>
          </a:blip>
          <a:srcRect l="3632" t="58707" r="63085" b="12636"/>
          <a:stretch/>
        </p:blipFill>
        <p:spPr>
          <a:xfrm>
            <a:off x="838200" y="3985148"/>
            <a:ext cx="2768694" cy="1787856"/>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39334" y="3829904"/>
            <a:ext cx="2247900" cy="1943100"/>
          </a:xfrm>
          <a:prstGeom prst="rect">
            <a:avLst/>
          </a:prstGeom>
        </p:spPr>
      </p:pic>
      <p:cxnSp>
        <p:nvCxnSpPr>
          <p:cNvPr id="9" name="Straight Arrow Connector 8"/>
          <p:cNvCxnSpPr/>
          <p:nvPr/>
        </p:nvCxnSpPr>
        <p:spPr>
          <a:xfrm>
            <a:off x="3753134" y="4995081"/>
            <a:ext cx="5609230"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11" name="Rectangle 10"/>
          <p:cNvSpPr/>
          <p:nvPr/>
        </p:nvSpPr>
        <p:spPr>
          <a:xfrm rot="16200000">
            <a:off x="5616212" y="4300756"/>
            <a:ext cx="975139" cy="369332"/>
          </a:xfrm>
          <a:prstGeom prst="rect">
            <a:avLst/>
          </a:prstGeom>
        </p:spPr>
        <p:txBody>
          <a:bodyPr wrap="none">
            <a:spAutoFit/>
          </a:bodyPr>
          <a:lstStyle/>
          <a:p>
            <a:pPr algn="just"/>
            <a:r>
              <a:rPr lang="en-US" dirty="0"/>
              <a:t>Integrity</a:t>
            </a:r>
            <a:endParaRPr lang="fa-IR" dirty="0"/>
          </a:p>
        </p:txBody>
      </p:sp>
      <p:sp>
        <p:nvSpPr>
          <p:cNvPr id="12" name="Rectangle 11"/>
          <p:cNvSpPr/>
          <p:nvPr/>
        </p:nvSpPr>
        <p:spPr>
          <a:xfrm rot="16200000">
            <a:off x="7549028" y="4243874"/>
            <a:ext cx="886781" cy="369332"/>
          </a:xfrm>
          <a:prstGeom prst="rect">
            <a:avLst/>
          </a:prstGeom>
        </p:spPr>
        <p:txBody>
          <a:bodyPr wrap="none">
            <a:spAutoFit/>
          </a:bodyPr>
          <a:lstStyle/>
          <a:p>
            <a:pPr algn="just"/>
            <a:r>
              <a:rPr lang="en-US" dirty="0"/>
              <a:t>Sharing</a:t>
            </a:r>
            <a:endParaRPr lang="fa-IR" dirty="0"/>
          </a:p>
        </p:txBody>
      </p:sp>
      <p:sp>
        <p:nvSpPr>
          <p:cNvPr id="13" name="Rectangle 12"/>
          <p:cNvSpPr/>
          <p:nvPr/>
        </p:nvSpPr>
        <p:spPr>
          <a:xfrm rot="16200000">
            <a:off x="4737657" y="5423864"/>
            <a:ext cx="1118063" cy="369332"/>
          </a:xfrm>
          <a:prstGeom prst="rect">
            <a:avLst/>
          </a:prstGeom>
        </p:spPr>
        <p:txBody>
          <a:bodyPr wrap="none">
            <a:spAutoFit/>
          </a:bodyPr>
          <a:lstStyle/>
          <a:p>
            <a:pPr algn="just"/>
            <a:r>
              <a:rPr lang="en-US" dirty="0"/>
              <a:t>Standards</a:t>
            </a:r>
            <a:endParaRPr lang="fa-IR" dirty="0"/>
          </a:p>
        </p:txBody>
      </p:sp>
      <p:sp>
        <p:nvSpPr>
          <p:cNvPr id="14" name="Rectangle 13"/>
          <p:cNvSpPr/>
          <p:nvPr/>
        </p:nvSpPr>
        <p:spPr>
          <a:xfrm rot="16200000">
            <a:off x="6701309" y="5416560"/>
            <a:ext cx="939681" cy="369332"/>
          </a:xfrm>
          <a:prstGeom prst="rect">
            <a:avLst/>
          </a:prstGeom>
        </p:spPr>
        <p:txBody>
          <a:bodyPr wrap="none">
            <a:spAutoFit/>
          </a:bodyPr>
          <a:lstStyle/>
          <a:p>
            <a:pPr algn="just"/>
            <a:r>
              <a:rPr lang="en-US" dirty="0"/>
              <a:t>Security</a:t>
            </a:r>
            <a:endParaRPr lang="fa-IR" dirty="0"/>
          </a:p>
        </p:txBody>
      </p:sp>
      <p:sp>
        <p:nvSpPr>
          <p:cNvPr id="15" name="Rectangle 14"/>
          <p:cNvSpPr/>
          <p:nvPr/>
        </p:nvSpPr>
        <p:spPr>
          <a:xfrm rot="16200000">
            <a:off x="7863527" y="5555520"/>
            <a:ext cx="1422377" cy="369332"/>
          </a:xfrm>
          <a:prstGeom prst="rect">
            <a:avLst/>
          </a:prstGeom>
        </p:spPr>
        <p:txBody>
          <a:bodyPr wrap="none">
            <a:spAutoFit/>
          </a:bodyPr>
          <a:lstStyle/>
          <a:p>
            <a:pPr algn="just"/>
            <a:r>
              <a:rPr lang="en-US" dirty="0"/>
              <a:t>Maintenance</a:t>
            </a:r>
            <a:endParaRPr lang="fa-IR" dirty="0"/>
          </a:p>
        </p:txBody>
      </p:sp>
      <p:sp>
        <p:nvSpPr>
          <p:cNvPr id="3" name="Slide Number Placeholder 2"/>
          <p:cNvSpPr>
            <a:spLocks noGrp="1"/>
          </p:cNvSpPr>
          <p:nvPr>
            <p:ph type="sldNum" sz="quarter" idx="12"/>
          </p:nvPr>
        </p:nvSpPr>
        <p:spPr/>
        <p:txBody>
          <a:bodyPr/>
          <a:lstStyle/>
          <a:p>
            <a:fld id="{5FC0FCD1-77F1-4401-856E-B515063C8EAA}" type="slidenum">
              <a:rPr lang="fa-IR" smtClean="0"/>
              <a:t>9</a:t>
            </a:fld>
            <a:endParaRPr lang="fa-IR"/>
          </a:p>
        </p:txBody>
      </p:sp>
    </p:spTree>
    <p:extLst>
      <p:ext uri="{BB962C8B-B14F-4D97-AF65-F5344CB8AC3E}">
        <p14:creationId xmlns:p14="http://schemas.microsoft.com/office/powerpoint/2010/main" val="355983757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13865</TotalTime>
  <Words>5391</Words>
  <Application>Microsoft Office PowerPoint</Application>
  <PresentationFormat>Widescreen</PresentationFormat>
  <Paragraphs>366</Paragraphs>
  <Slides>48</Slides>
  <Notes>32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48</vt:i4>
      </vt:variant>
    </vt:vector>
  </HeadingPairs>
  <TitlesOfParts>
    <vt:vector size="56" baseType="lpstr">
      <vt:lpstr>Arial</vt:lpstr>
      <vt:lpstr>B Yekan</vt:lpstr>
      <vt:lpstr>Calibri</vt:lpstr>
      <vt:lpstr>Calibri Light</vt:lpstr>
      <vt:lpstr>Gilroy-SemiBold</vt:lpstr>
      <vt:lpstr>Tahoma</vt:lpstr>
      <vt:lpstr>Times New Roman</vt:lpstr>
      <vt:lpstr>Office Theme</vt:lpstr>
      <vt:lpstr>PowerPoint Presentation</vt:lpstr>
      <vt:lpstr>PowerPoint Presentation</vt:lpstr>
      <vt:lpstr>PowerPoint Presentation</vt:lpstr>
      <vt:lpstr>هدف    افزایش موفقیت پروژه با کمک رشته ای نسبتا جدید به نام مپفا</vt:lpstr>
      <vt:lpstr>مدیریت پروژه</vt:lpstr>
      <vt:lpstr>PowerPoint Presentation</vt:lpstr>
      <vt:lpstr>1960 Accounting/ Financial Manager DP Manager</vt:lpstr>
      <vt:lpstr>Information silos in workplace: what is, causes, impacts, how to avoid and how to solve?</vt:lpstr>
      <vt:lpstr> 1980 Micro Era</vt:lpstr>
      <vt:lpstr>PowerPoint Presentation</vt:lpstr>
      <vt:lpstr>PowerPoint Presentation</vt:lpstr>
      <vt:lpstr>Network Era</vt:lpstr>
      <vt:lpstr>عصر شبکه همگرایی دیجیتالی + فراگیر شدن اینترنت</vt:lpstr>
      <vt:lpstr>PowerPoint Presentation</vt:lpstr>
      <vt:lpstr>PowerPoint Presentation</vt:lpstr>
      <vt:lpstr>PowerPoint Presentation</vt:lpstr>
      <vt:lpstr>PowerPoint Presentation</vt:lpstr>
      <vt:lpstr>Globalization Era</vt:lpstr>
      <vt:lpstr>تاثیر این تغییرات بر مپفا</vt:lpstr>
      <vt:lpstr>سرمایه گذاری بر روی کدام پروژه؟</vt:lpstr>
      <vt:lpstr>هدف ما در این درس:</vt:lpstr>
      <vt:lpstr>وضعیت پروژه های فا</vt:lpstr>
      <vt:lpstr>برای یک شرکت با اندازه متوسط</vt:lpstr>
      <vt:lpstr>PowerPoint Presentation</vt:lpstr>
      <vt:lpstr>Success Factors</vt:lpstr>
      <vt:lpstr>PowerPoint Presentation</vt:lpstr>
      <vt:lpstr>PowerPoint Presentation</vt:lpstr>
      <vt:lpstr>PowerPoint Presentation</vt:lpstr>
      <vt:lpstr>PowerPoint Presentation</vt:lpstr>
      <vt:lpstr>نمونه مقالات مرتبط</vt:lpstr>
      <vt:lpstr>PowerPoint Presentation</vt:lpstr>
      <vt:lpstr>افزایش احتمال موفقیت پروژه های فا</vt:lpstr>
      <vt:lpstr>روش مبتنی بر ارزش </vt:lpstr>
      <vt:lpstr>روش اجتماعی- فنی </vt:lpstr>
      <vt:lpstr>روش مدیریت پروژه </vt:lpstr>
      <vt:lpstr>روش مدیریت دانش </vt:lpstr>
      <vt:lpstr>PowerPoint Presentation</vt:lpstr>
      <vt:lpstr>یک پروژه چیست؟ </vt:lpstr>
      <vt:lpstr>ویژگی های پروژه چیست؟ </vt:lpstr>
      <vt:lpstr>مثلث محدودیت های مدیریت پروژه </vt:lpstr>
      <vt:lpstr>مدیریت پروژه حداکثری</vt:lpstr>
      <vt:lpstr>روش برخورد با الگوها و روش های متنوع مدیریت پروژه</vt:lpstr>
      <vt:lpstr> PMBOK (Project Management Body of Knowledge)</vt:lpstr>
      <vt:lpstr>PMBOK</vt:lpstr>
      <vt:lpstr>PowerPoint Presentation</vt:lpstr>
      <vt:lpstr>بررسی تکالیف گروهی </vt:lpstr>
      <vt:lpstr>ویژگی های پروژه چیست؟ </vt:lpstr>
      <vt:lpstr>راه های ارتباطی</vt:lpstr>
    </vt:vector>
  </TitlesOfParts>
  <Company>None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dc:creator>
  <cp:lastModifiedBy>User</cp:lastModifiedBy>
  <cp:revision>93</cp:revision>
  <dcterms:created xsi:type="dcterms:W3CDTF">2017-01-28T05:43:48Z</dcterms:created>
  <dcterms:modified xsi:type="dcterms:W3CDTF">2024-09-16T07:17:47Z</dcterms:modified>
</cp:coreProperties>
</file>